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fr-BE"/>
  <c:chart>
    <c:title>
      <c:tx>
        <c:rich>
          <a:bodyPr/>
          <a:lstStyle/>
          <a:p>
            <a:pPr>
              <a:defRPr/>
            </a:pPr>
            <a:r>
              <a:rPr lang="fr-BE" dirty="0" smtClean="0"/>
              <a:t>Répartition des niveaux par réseau</a:t>
            </a:r>
            <a:endParaRPr lang="fr-BE" dirty="0"/>
          </a:p>
        </c:rich>
      </c:tx>
      <c:layout/>
    </c:title>
    <c:view3D>
      <c:rAngAx val="1"/>
    </c:view3D>
    <c:plotArea>
      <c:layout/>
      <c:bar3DChart>
        <c:barDir val="col"/>
        <c:grouping val="clustered"/>
        <c:ser>
          <c:idx val="0"/>
          <c:order val="0"/>
          <c:tx>
            <c:strRef>
              <c:f>Feuil1!$B$1</c:f>
              <c:strCache>
                <c:ptCount val="1"/>
                <c:pt idx="0">
                  <c:v>CF</c:v>
                </c:pt>
              </c:strCache>
            </c:strRef>
          </c:tx>
          <c:cat>
            <c:strRef>
              <c:f>Feuil1!$A$2:$A$4</c:f>
              <c:strCache>
                <c:ptCount val="3"/>
                <c:pt idx="0">
                  <c:v>Sec. Inférieur</c:v>
                </c:pt>
                <c:pt idx="1">
                  <c:v>Sec. Supérieur</c:v>
                </c:pt>
                <c:pt idx="2">
                  <c:v>Supérieur</c:v>
                </c:pt>
              </c:strCache>
            </c:strRef>
          </c:cat>
          <c:val>
            <c:numRef>
              <c:f>Feuil1!$B$2:$B$4</c:f>
              <c:numCache>
                <c:formatCode>General</c:formatCode>
                <c:ptCount val="3"/>
                <c:pt idx="0">
                  <c:v>16394</c:v>
                </c:pt>
                <c:pt idx="1">
                  <c:v>20374</c:v>
                </c:pt>
                <c:pt idx="2">
                  <c:v>5723</c:v>
                </c:pt>
              </c:numCache>
            </c:numRef>
          </c:val>
        </c:ser>
        <c:ser>
          <c:idx val="1"/>
          <c:order val="1"/>
          <c:tx>
            <c:strRef>
              <c:f>Feuil1!$C$1</c:f>
              <c:strCache>
                <c:ptCount val="1"/>
                <c:pt idx="0">
                  <c:v>OP</c:v>
                </c:pt>
              </c:strCache>
            </c:strRef>
          </c:tx>
          <c:cat>
            <c:strRef>
              <c:f>Feuil1!$A$2:$A$4</c:f>
              <c:strCache>
                <c:ptCount val="3"/>
                <c:pt idx="0">
                  <c:v>Sec. Inférieur</c:v>
                </c:pt>
                <c:pt idx="1">
                  <c:v>Sec. Supérieur</c:v>
                </c:pt>
                <c:pt idx="2">
                  <c:v>Supérieur</c:v>
                </c:pt>
              </c:strCache>
            </c:strRef>
          </c:cat>
          <c:val>
            <c:numRef>
              <c:f>Feuil1!$C$2:$C$4</c:f>
              <c:numCache>
                <c:formatCode>General</c:formatCode>
                <c:ptCount val="3"/>
                <c:pt idx="0">
                  <c:v>10067</c:v>
                </c:pt>
                <c:pt idx="1">
                  <c:v>12579</c:v>
                </c:pt>
                <c:pt idx="2">
                  <c:v>6838</c:v>
                </c:pt>
              </c:numCache>
            </c:numRef>
          </c:val>
        </c:ser>
        <c:ser>
          <c:idx val="2"/>
          <c:order val="2"/>
          <c:tx>
            <c:strRef>
              <c:f>Feuil1!$D$1</c:f>
              <c:strCache>
                <c:ptCount val="1"/>
                <c:pt idx="0">
                  <c:v>OC</c:v>
                </c:pt>
              </c:strCache>
            </c:strRef>
          </c:tx>
          <c:cat>
            <c:strRef>
              <c:f>Feuil1!$A$2:$A$4</c:f>
              <c:strCache>
                <c:ptCount val="3"/>
                <c:pt idx="0">
                  <c:v>Sec. Inférieur</c:v>
                </c:pt>
                <c:pt idx="1">
                  <c:v>Sec. Supérieur</c:v>
                </c:pt>
                <c:pt idx="2">
                  <c:v>Supérieur</c:v>
                </c:pt>
              </c:strCache>
            </c:strRef>
          </c:cat>
          <c:val>
            <c:numRef>
              <c:f>Feuil1!$D$2:$D$4</c:f>
              <c:numCache>
                <c:formatCode>General</c:formatCode>
                <c:ptCount val="3"/>
                <c:pt idx="0">
                  <c:v>22633</c:v>
                </c:pt>
                <c:pt idx="1">
                  <c:v>26481</c:v>
                </c:pt>
                <c:pt idx="2">
                  <c:v>6661</c:v>
                </c:pt>
              </c:numCache>
            </c:numRef>
          </c:val>
        </c:ser>
        <c:ser>
          <c:idx val="3"/>
          <c:order val="3"/>
          <c:tx>
            <c:strRef>
              <c:f>Feuil1!$E$1</c:f>
              <c:strCache>
                <c:ptCount val="1"/>
                <c:pt idx="0">
                  <c:v>L</c:v>
                </c:pt>
              </c:strCache>
            </c:strRef>
          </c:tx>
          <c:cat>
            <c:strRef>
              <c:f>Feuil1!$A$2:$A$4</c:f>
              <c:strCache>
                <c:ptCount val="3"/>
                <c:pt idx="0">
                  <c:v>Sec. Inférieur</c:v>
                </c:pt>
                <c:pt idx="1">
                  <c:v>Sec. Supérieur</c:v>
                </c:pt>
                <c:pt idx="2">
                  <c:v>Supérieur</c:v>
                </c:pt>
              </c:strCache>
            </c:strRef>
          </c:cat>
          <c:val>
            <c:numRef>
              <c:f>Feuil1!$E$2:$E$4</c:f>
              <c:numCache>
                <c:formatCode>General</c:formatCode>
                <c:ptCount val="3"/>
                <c:pt idx="0">
                  <c:v>10400</c:v>
                </c:pt>
                <c:pt idx="1">
                  <c:v>20552</c:v>
                </c:pt>
                <c:pt idx="2">
                  <c:v>12201</c:v>
                </c:pt>
              </c:numCache>
            </c:numRef>
          </c:val>
        </c:ser>
        <c:dLbls>
          <c:showVal val="1"/>
        </c:dLbls>
        <c:shape val="cylinder"/>
        <c:axId val="80225792"/>
        <c:axId val="80227328"/>
        <c:axId val="0"/>
      </c:bar3DChart>
      <c:catAx>
        <c:axId val="80225792"/>
        <c:scaling>
          <c:orientation val="minMax"/>
        </c:scaling>
        <c:axPos val="b"/>
        <c:majorTickMark val="none"/>
        <c:tickLblPos val="nextTo"/>
        <c:crossAx val="80227328"/>
        <c:crosses val="autoZero"/>
        <c:auto val="1"/>
        <c:lblAlgn val="ctr"/>
        <c:lblOffset val="100"/>
      </c:catAx>
      <c:valAx>
        <c:axId val="80227328"/>
        <c:scaling>
          <c:orientation val="minMax"/>
        </c:scaling>
        <c:delete val="1"/>
        <c:axPos val="l"/>
        <c:numFmt formatCode="General" sourceLinked="1"/>
        <c:tickLblPos val="none"/>
        <c:crossAx val="80225792"/>
        <c:crosses val="autoZero"/>
        <c:crossBetween val="between"/>
      </c:valAx>
    </c:plotArea>
    <c:legend>
      <c:legendPos val="t"/>
      <c:layout/>
    </c:legend>
    <c:plotVisOnly val="1"/>
  </c:chart>
  <c:txPr>
    <a:bodyPr/>
    <a:lstStyle/>
    <a:p>
      <a:pPr>
        <a:defRPr sz="1800"/>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F64AF9-A954-4885-BAF5-5AEE1C8F65CD}" type="datetimeFigureOut">
              <a:rPr lang="fr-FR" smtClean="0"/>
              <a:pPr/>
              <a:t>28/12/2009</a:t>
            </a:fld>
            <a:endParaRPr lang="fr-BE"/>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3F6EF7-6F5C-49E7-8F59-58CC42FEE50C}" type="slidenum">
              <a:rPr lang="fr-BE" smtClean="0"/>
              <a:pPr/>
              <a:t>‹N°›</a:t>
            </a:fld>
            <a:endParaRPr lang="fr-B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9AA9E9-EA5F-47D8-8239-7BC45C6C5DB5}" type="datetimeFigureOut">
              <a:rPr lang="fr-FR" smtClean="0"/>
              <a:pPr/>
              <a:t>28/12/2009</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BDFEAB-5A2F-4EBD-BFA5-8FB7C63D3F28}" type="slidenum">
              <a:rPr lang="fr-BE" smtClean="0"/>
              <a:pPr/>
              <a:t>‹N°›</a:t>
            </a:fld>
            <a:endParaRPr lang="fr-BE"/>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E8BDFEAB-5A2F-4EBD-BFA5-8FB7C63D3F28}" type="slidenum">
              <a:rPr lang="fr-BE" smtClean="0"/>
              <a:pPr/>
              <a:t>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D937F15A-4FCF-4ACE-B5D2-88BBF7070BB7}"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305023D-2EE3-4A0E-A57D-88B43D2F4B9D}"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4F760D6-4EC5-4375-B83B-92915F993506}"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C818EA94-2F5F-4021-8D31-962BE4BB4F83}"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924FD88-8365-4559-AECF-DAB5E51314A3}"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125566B-7FAB-4BA1-ADF8-B49311C5B0AF}"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B3C7074D-7159-4EC4-ABBA-A4798FF3DDA4}"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30CD137-79FB-48DB-95BA-9945210D4C6D}" type="datetime1">
              <a:rPr lang="fr-FR" smtClean="0"/>
              <a:pPr/>
              <a:t>28/12/2009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7B681301-2279-4EAC-BC7D-87354D1DAC8A}" type="datetime1">
              <a:rPr lang="fr-FR" smtClean="0"/>
              <a:pPr/>
              <a:t>28/12/2009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16ADC7-A038-4CA5-83D9-7842E831CC63}" type="datetime1">
              <a:rPr lang="fr-FR" smtClean="0"/>
              <a:pPr/>
              <a:t>28/12/2009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0C23B28-9B8C-4080-BCF3-F52EE8B65624}"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6EEBF14-68A7-4C35-96F8-9C462FBF9EC5}"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4956D6-33B6-4032-B03D-7A8257A796FB}"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7963CAE-5D63-46C7-8052-51FD1636AB09}"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F6669F8-E2D6-4DD5-AB01-012CACAF13AD}"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9A51BAD0-6F22-44D6-A791-65A859868B7C}"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758310B-8199-4ECB-A08F-F0B032E5A4B0}" type="datetime1">
              <a:rPr lang="fr-FR" smtClean="0"/>
              <a:pPr/>
              <a:t>28/12/2009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514D604-2EB9-4DC4-815B-B137DF93F103}"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3FE43C4-D637-4E88-8BDC-7413CF8F9367}" type="datetime1">
              <a:rPr lang="fr-FR" smtClean="0"/>
              <a:pPr/>
              <a:t>28/12/2009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3520B9B3-1FC5-4C1E-86F9-23C061A232BA}" type="datetime1">
              <a:rPr lang="fr-FR" smtClean="0"/>
              <a:pPr/>
              <a:t>28/12/2009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BF2B61-33C5-4D99-B526-EE94817DF4C6}" type="datetime1">
              <a:rPr lang="fr-FR" smtClean="0"/>
              <a:pPr/>
              <a:t>28/12/2009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883952-B557-4452-A9B9-40890AE71391}"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E12402-E5AA-4770-948D-3027E14816BD}" type="datetime1">
              <a:rPr lang="fr-FR" smtClean="0"/>
              <a:pPr/>
              <a:t>28/12/2009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7B8DAEB-2E63-4DEA-926C-595496981A9D}"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BE" dirty="0"/>
          </a:p>
        </p:txBody>
      </p:sp>
      <p:sp>
        <p:nvSpPr>
          <p:cNvPr id="3" name="Espace réservé du texte 2"/>
          <p:cNvSpPr>
            <a:spLocks noGrp="1"/>
          </p:cNvSpPr>
          <p:nvPr>
            <p:ph type="body" idx="1"/>
          </p:nvPr>
        </p:nvSpPr>
        <p:spPr>
          <a:xfrm>
            <a:off x="457200" y="1600200"/>
            <a:ext cx="8229600" cy="4525963"/>
          </a:xfrm>
          <a:prstGeom prst="rect">
            <a:avLst/>
          </a:prstGeom>
          <a:noFill/>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01095-C4A2-414C-8ADF-D855BC117EFF}" type="datetime1">
              <a:rPr lang="fr-FR" smtClean="0"/>
              <a:pPr/>
              <a:t>28/12/2009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8DAEB-2E63-4DEA-926C-595496981A9D}" type="slidenum">
              <a:rPr lang="fr-BE" smtClean="0"/>
              <a:pPr/>
              <a:t>‹N°›</a:t>
            </a:fld>
            <a:endParaRPr lang="fr-BE"/>
          </a:p>
        </p:txBody>
      </p:sp>
      <p:pic>
        <p:nvPicPr>
          <p:cNvPr id="7" name="Image 6" descr="logoecole.jpg"/>
          <p:cNvPicPr>
            <a:picLocks noChangeAspect="1"/>
          </p:cNvPicPr>
          <p:nvPr/>
        </p:nvPicPr>
        <p:blipFill>
          <a:blip r:embed="rId13" cstate="print"/>
          <a:stretch>
            <a:fillRect/>
          </a:stretch>
        </p:blipFill>
        <p:spPr>
          <a:xfrm>
            <a:off x="3357555" y="6158066"/>
            <a:ext cx="1928826" cy="69993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b="1" kern="1200" cap="small" baseline="0">
          <a:solidFill>
            <a:schemeClr val="tx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Wingdings" pitchFamily="2" charset="2"/>
        <a:buChar char="q"/>
        <a:defRPr sz="3200" kern="1200" baseline="0">
          <a:solidFill>
            <a:srgbClr val="92D050"/>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v"/>
        <a:defRPr sz="2800" kern="1200" baseline="0">
          <a:solidFill>
            <a:schemeClr val="tx2"/>
          </a:solidFill>
          <a:latin typeface="Arial" pitchFamily="34" charset="0"/>
          <a:ea typeface="+mn-ea"/>
          <a:cs typeface="Arial" pitchFamily="34" charset="0"/>
        </a:defRPr>
      </a:lvl2pPr>
      <a:lvl3pPr marL="1143000" indent="-228600" algn="l" defTabSz="914400" rtl="0" eaLnBrk="1" latinLnBrk="0" hangingPunct="1">
        <a:spcBef>
          <a:spcPct val="20000"/>
        </a:spcBef>
        <a:buFont typeface="Courier New" pitchFamily="49" charset="0"/>
        <a:buChar char="o"/>
        <a:defRPr sz="2400" kern="1200" baseline="0">
          <a:solidFill>
            <a:srgbClr val="92D050"/>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Ø"/>
        <a:defRPr sz="2000" kern="1200" baseline="0">
          <a:solidFill>
            <a:schemeClr val="tx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baseline="0">
          <a:solidFill>
            <a:srgbClr val="92D05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386F8-6179-43B7-B459-97386F99AF35}" type="datetime1">
              <a:rPr lang="fr-FR" smtClean="0"/>
              <a:pPr/>
              <a:t>28/12/2009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1BAD0-6F22-44D6-A791-65A859868B7C}"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secretariat.jupille@promotion-sociale.be" TargetMode="External"/><Relationship Id="rId7" Type="http://schemas.openxmlformats.org/officeDocument/2006/relationships/image" Target="../media/image9.jpeg"/><Relationship Id="rId2" Type="http://schemas.openxmlformats.org/officeDocument/2006/relationships/hyperlink" Target="mailto:secretariat.chenee@promotion-sociale.be" TargetMode="Externa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mailto:secretariat.soumagne@promotion-sociale.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IEPSCF</a:t>
            </a:r>
            <a:endParaRPr lang="fr-BE" dirty="0"/>
          </a:p>
        </p:txBody>
      </p:sp>
      <p:sp>
        <p:nvSpPr>
          <p:cNvPr id="3" name="Sous-titre 2"/>
          <p:cNvSpPr>
            <a:spLocks noGrp="1"/>
          </p:cNvSpPr>
          <p:nvPr>
            <p:ph type="subTitle" idx="1"/>
          </p:nvPr>
        </p:nvSpPr>
        <p:spPr/>
        <p:txBody>
          <a:bodyPr/>
          <a:lstStyle/>
          <a:p>
            <a:r>
              <a:rPr lang="fr-BE" dirty="0" smtClean="0"/>
              <a:t>Chênée-</a:t>
            </a:r>
            <a:r>
              <a:rPr lang="fr-BE" dirty="0" err="1" smtClean="0"/>
              <a:t>Jupille</a:t>
            </a:r>
            <a:r>
              <a:rPr lang="fr-BE" dirty="0" smtClean="0"/>
              <a:t>-Soumagne</a:t>
            </a:r>
            <a:endParaRPr lang="fr-BE" dirty="0"/>
          </a:p>
        </p:txBody>
      </p:sp>
      <p:sp>
        <p:nvSpPr>
          <p:cNvPr id="4" name="Espace réservé de la date 3"/>
          <p:cNvSpPr>
            <a:spLocks noGrp="1"/>
          </p:cNvSpPr>
          <p:nvPr>
            <p:ph type="dt" sz="half" idx="10"/>
          </p:nvPr>
        </p:nvSpPr>
        <p:spPr/>
        <p:txBody>
          <a:bodyPr/>
          <a:lstStyle/>
          <a:p>
            <a:fld id="{01A899FA-A68D-4E86-9B6B-87F2603A4B9A}" type="datetime1">
              <a:rPr lang="fr-FR" smtClean="0"/>
              <a:pPr/>
              <a:t>28/12/2009</a:t>
            </a:fld>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1</a:t>
            </a:fld>
            <a:endParaRPr lang="fr-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Ensemble, nous avons encore des choses à apprendre.</a:t>
            </a:r>
            <a:endParaRPr lang="fr-BE" dirty="0"/>
          </a:p>
        </p:txBody>
      </p:sp>
      <p:sp>
        <p:nvSpPr>
          <p:cNvPr id="3" name="Espace réservé du contenu 2"/>
          <p:cNvSpPr>
            <a:spLocks noGrp="1"/>
          </p:cNvSpPr>
          <p:nvPr>
            <p:ph idx="1"/>
          </p:nvPr>
        </p:nvSpPr>
        <p:spPr/>
        <p:txBody>
          <a:bodyPr anchor="ctr">
            <a:normAutofit/>
          </a:bodyPr>
          <a:lstStyle/>
          <a:p>
            <a:pPr marL="0" indent="0" algn="just">
              <a:spcBef>
                <a:spcPts val="0"/>
              </a:spcBef>
              <a:buNone/>
            </a:pPr>
            <a:r>
              <a:rPr lang="fr-BE" sz="2800" dirty="0" smtClean="0"/>
              <a:t>Riche d’une expérience de 25 ans dans la formation des adultes, notre institut poursuit plusieurs objectifs tous centrés sur l’épanouissement optimal de tous les individus, quels que soient leur niveau de formation, leur parcours professionnel et personnel ainsi que leur âge.</a:t>
            </a:r>
            <a:endParaRPr lang="fr-BE" sz="2800" dirty="0"/>
          </a:p>
        </p:txBody>
      </p:sp>
      <p:sp>
        <p:nvSpPr>
          <p:cNvPr id="4" name="Espace réservé de la date 3"/>
          <p:cNvSpPr>
            <a:spLocks noGrp="1"/>
          </p:cNvSpPr>
          <p:nvPr>
            <p:ph type="dt" sz="half" idx="10"/>
          </p:nvPr>
        </p:nvSpPr>
        <p:spPr/>
        <p:txBody>
          <a:bodyPr/>
          <a:lstStyle/>
          <a:p>
            <a:fld id="{36EEBF14-68A7-4C35-96F8-9C462FBF9EC5}" type="datetime1">
              <a:rPr lang="fr-FR" smtClean="0"/>
              <a:pPr/>
              <a:t>28/12/2009</a:t>
            </a:fld>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2</a:t>
            </a:fld>
            <a:endParaRPr lang="fr-B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Vous y trouverez ...</a:t>
            </a:r>
            <a:br>
              <a:rPr lang="fr-BE" dirty="0" smtClean="0"/>
            </a:br>
            <a:r>
              <a:rPr lang="fr-BE" dirty="0" smtClean="0"/>
              <a:t>ce que vous attendez ! </a:t>
            </a:r>
            <a:endParaRPr lang="fr-BE" dirty="0"/>
          </a:p>
        </p:txBody>
      </p:sp>
      <p:sp>
        <p:nvSpPr>
          <p:cNvPr id="3" name="Espace réservé du contenu 2"/>
          <p:cNvSpPr>
            <a:spLocks noGrp="1"/>
          </p:cNvSpPr>
          <p:nvPr>
            <p:ph idx="1"/>
          </p:nvPr>
        </p:nvSpPr>
        <p:spPr/>
        <p:txBody>
          <a:bodyPr>
            <a:normAutofit/>
          </a:bodyPr>
          <a:lstStyle/>
          <a:p>
            <a:pPr>
              <a:buFont typeface="Wingdings" pitchFamily="2" charset="2"/>
              <a:buChar char="ü"/>
            </a:pPr>
            <a:r>
              <a:rPr lang="fr-BE" sz="2800" b="1" dirty="0" smtClean="0"/>
              <a:t>une qualification,</a:t>
            </a:r>
          </a:p>
          <a:p>
            <a:pPr>
              <a:buFont typeface="Wingdings" pitchFamily="2" charset="2"/>
              <a:buChar char="ü"/>
            </a:pPr>
            <a:r>
              <a:rPr lang="fr-BE" sz="2800" b="1" dirty="0" smtClean="0"/>
              <a:t>une actualisation et/ou un perfectionnement,</a:t>
            </a:r>
          </a:p>
          <a:p>
            <a:pPr>
              <a:buFont typeface="Wingdings" pitchFamily="2" charset="2"/>
              <a:buChar char="ü"/>
            </a:pPr>
            <a:r>
              <a:rPr lang="fr-BE" sz="2800" b="1" dirty="0" smtClean="0"/>
              <a:t>une remédiation,</a:t>
            </a:r>
          </a:p>
          <a:p>
            <a:pPr>
              <a:buFont typeface="Wingdings" pitchFamily="2" charset="2"/>
              <a:buChar char="ü"/>
            </a:pPr>
            <a:r>
              <a:rPr lang="fr-BE" sz="2800" b="1" dirty="0" smtClean="0"/>
              <a:t>une découverte de multiples domaines…</a:t>
            </a:r>
            <a:endParaRPr lang="fr-BE" sz="2800" dirty="0"/>
          </a:p>
        </p:txBody>
      </p:sp>
      <p:sp>
        <p:nvSpPr>
          <p:cNvPr id="4" name="Espace réservé de la date 3"/>
          <p:cNvSpPr>
            <a:spLocks noGrp="1"/>
          </p:cNvSpPr>
          <p:nvPr>
            <p:ph type="dt" sz="half" idx="10"/>
          </p:nvPr>
        </p:nvSpPr>
        <p:spPr/>
        <p:txBody>
          <a:bodyPr/>
          <a:lstStyle/>
          <a:p>
            <a:fld id="{36EEBF14-68A7-4C35-96F8-9C462FBF9EC5}" type="datetime1">
              <a:rPr lang="fr-FR" smtClean="0"/>
              <a:pPr/>
              <a:t>28/12/2009</a:t>
            </a:fld>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3</a:t>
            </a:fld>
            <a:endParaRPr lang="fr-B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2007-2008</a:t>
            </a:r>
            <a:br>
              <a:rPr lang="fr-BE" dirty="0" smtClean="0"/>
            </a:br>
            <a:r>
              <a:rPr lang="fr-BE" dirty="0" smtClean="0"/>
              <a:t>statistiques rapides</a:t>
            </a:r>
            <a:endParaRPr lang="fr-BE" dirty="0"/>
          </a:p>
        </p:txBody>
      </p:sp>
      <p:graphicFrame>
        <p:nvGraphicFramePr>
          <p:cNvPr id="6" name="Espace réservé du contenu 5"/>
          <p:cNvGraphicFramePr>
            <a:graphicFrameLocks noGrp="1"/>
          </p:cNvGraphicFramePr>
          <p:nvPr>
            <p:ph idx="1"/>
          </p:nvPr>
        </p:nvGraphicFramePr>
        <p:xfrm>
          <a:off x="457200" y="1600200"/>
          <a:ext cx="7917837" cy="3337560"/>
        </p:xfrm>
        <a:graphic>
          <a:graphicData uri="http://schemas.openxmlformats.org/drawingml/2006/table">
            <a:tbl>
              <a:tblPr firstRow="1" bandRow="1">
                <a:tableStyleId>{10A1B5D5-9B99-4C35-A422-299274C87663}</a:tableStyleId>
              </a:tblPr>
              <a:tblGrid>
                <a:gridCol w="2461641"/>
                <a:gridCol w="1818732"/>
                <a:gridCol w="1818732"/>
                <a:gridCol w="1818732"/>
              </a:tblGrid>
              <a:tr h="370840">
                <a:tc rowSpan="2">
                  <a:txBody>
                    <a:bodyPr/>
                    <a:lstStyle/>
                    <a:p>
                      <a:endParaRPr lang="fr-BE"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noFill/>
                  </a:tcPr>
                </a:tc>
                <a:tc gridSpan="3">
                  <a:txBody>
                    <a:bodyPr/>
                    <a:lstStyle/>
                    <a:p>
                      <a:pPr algn="ctr"/>
                      <a:r>
                        <a:rPr lang="fr-BE" dirty="0" smtClean="0"/>
                        <a:t>Communauté française</a:t>
                      </a:r>
                      <a:endParaRPr lang="fr-BE" dirty="0"/>
                    </a:p>
                  </a:txBody>
                  <a:tcPr/>
                </a:tc>
                <a:tc hMerge="1">
                  <a:txBody>
                    <a:bodyPr/>
                    <a:lstStyle/>
                    <a:p>
                      <a:endParaRPr lang="fr-BE" dirty="0"/>
                    </a:p>
                  </a:txBody>
                  <a:tcPr/>
                </a:tc>
                <a:tc hMerge="1">
                  <a:txBody>
                    <a:bodyPr/>
                    <a:lstStyle/>
                    <a:p>
                      <a:endParaRPr lang="fr-BE" dirty="0"/>
                    </a:p>
                  </a:txBody>
                  <a:tcPr/>
                </a:tc>
              </a:tr>
              <a:tr h="370840">
                <a:tc vMerge="1">
                  <a:txBody>
                    <a:bodyPr/>
                    <a:lstStyle/>
                    <a:p>
                      <a:endParaRPr lang="fr-BE" dirty="0"/>
                    </a:p>
                  </a:txBody>
                  <a:tcPr>
                    <a:noFill/>
                  </a:tcPr>
                </a:tc>
                <a:tc>
                  <a:txBody>
                    <a:bodyPr/>
                    <a:lstStyle/>
                    <a:p>
                      <a:pPr algn="ctr"/>
                      <a:r>
                        <a:rPr lang="fr-BE" dirty="0" smtClean="0"/>
                        <a:t>Total</a:t>
                      </a:r>
                      <a:endParaRPr lang="fr-BE" dirty="0"/>
                    </a:p>
                  </a:txBody>
                  <a:tcPr anchor="ctr"/>
                </a:tc>
                <a:tc>
                  <a:txBody>
                    <a:bodyPr/>
                    <a:lstStyle/>
                    <a:p>
                      <a:pPr algn="ctr"/>
                      <a:r>
                        <a:rPr lang="fr-BE" dirty="0" smtClean="0"/>
                        <a:t>Femmes</a:t>
                      </a:r>
                      <a:endParaRPr lang="fr-BE" dirty="0"/>
                    </a:p>
                  </a:txBody>
                  <a:tcPr/>
                </a:tc>
                <a:tc>
                  <a:txBody>
                    <a:bodyPr/>
                    <a:lstStyle/>
                    <a:p>
                      <a:pPr algn="ctr"/>
                      <a:r>
                        <a:rPr lang="fr-BE" dirty="0" smtClean="0"/>
                        <a:t>Hommes</a:t>
                      </a:r>
                      <a:endParaRPr lang="fr-BE" dirty="0"/>
                    </a:p>
                  </a:txBody>
                  <a:tcPr/>
                </a:tc>
              </a:tr>
              <a:tr h="370840">
                <a:tc>
                  <a:txBody>
                    <a:bodyPr/>
                    <a:lstStyle/>
                    <a:p>
                      <a:r>
                        <a:rPr lang="fr-BE" sz="1600" dirty="0" smtClean="0"/>
                        <a:t>Total</a:t>
                      </a:r>
                      <a:r>
                        <a:rPr lang="fr-BE" sz="1600" baseline="0" dirty="0" smtClean="0"/>
                        <a:t> par sexe et par région</a:t>
                      </a:r>
                      <a:endParaRPr lang="fr-B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dirty="0" smtClean="0"/>
                        <a:t>42491</a:t>
                      </a:r>
                    </a:p>
                  </a:txBody>
                  <a:tcPr/>
                </a:tc>
                <a:tc>
                  <a:txBody>
                    <a:bodyPr/>
                    <a:lstStyle/>
                    <a:p>
                      <a:pPr algn="ctr"/>
                      <a:r>
                        <a:rPr lang="fr-BE" dirty="0" smtClean="0"/>
                        <a:t>24796</a:t>
                      </a:r>
                      <a:endParaRPr lang="fr-BE" dirty="0"/>
                    </a:p>
                  </a:txBody>
                  <a:tcPr/>
                </a:tc>
                <a:tc>
                  <a:txBody>
                    <a:bodyPr/>
                    <a:lstStyle/>
                    <a:p>
                      <a:pPr algn="ctr"/>
                      <a:r>
                        <a:rPr lang="fr-BE" dirty="0" smtClean="0"/>
                        <a:t>17695</a:t>
                      </a:r>
                      <a:endParaRPr lang="fr-BE" dirty="0"/>
                    </a:p>
                  </a:txBody>
                  <a:tcPr/>
                </a:tc>
              </a:tr>
              <a:tr h="370840">
                <a:tc>
                  <a:txBody>
                    <a:bodyPr/>
                    <a:lstStyle/>
                    <a:p>
                      <a:r>
                        <a:rPr lang="fr-BE" dirty="0" smtClean="0"/>
                        <a:t>Bruxelles</a:t>
                      </a:r>
                      <a:endParaRPr lang="fr-BE" dirty="0"/>
                    </a:p>
                  </a:txBody>
                  <a:tcPr/>
                </a:tc>
                <a:tc>
                  <a:txBody>
                    <a:bodyPr/>
                    <a:lstStyle/>
                    <a:p>
                      <a:pPr algn="ctr"/>
                      <a:r>
                        <a:rPr lang="fr-BE" dirty="0" smtClean="0"/>
                        <a:t>7903</a:t>
                      </a:r>
                      <a:endParaRPr lang="fr-BE" dirty="0"/>
                    </a:p>
                  </a:txBody>
                  <a:tcPr/>
                </a:tc>
                <a:tc>
                  <a:txBody>
                    <a:bodyPr/>
                    <a:lstStyle/>
                    <a:p>
                      <a:pPr algn="ctr"/>
                      <a:r>
                        <a:rPr lang="fr-BE" dirty="0" smtClean="0"/>
                        <a:t>3972</a:t>
                      </a:r>
                      <a:endParaRPr lang="fr-BE" dirty="0"/>
                    </a:p>
                  </a:txBody>
                  <a:tcPr/>
                </a:tc>
                <a:tc>
                  <a:txBody>
                    <a:bodyPr/>
                    <a:lstStyle/>
                    <a:p>
                      <a:pPr algn="ctr"/>
                      <a:r>
                        <a:rPr lang="fr-BE" dirty="0" smtClean="0"/>
                        <a:t>3931</a:t>
                      </a:r>
                      <a:endParaRPr lang="fr-BE" dirty="0"/>
                    </a:p>
                  </a:txBody>
                  <a:tcPr/>
                </a:tc>
              </a:tr>
              <a:tr h="370840">
                <a:tc>
                  <a:txBody>
                    <a:bodyPr/>
                    <a:lstStyle/>
                    <a:p>
                      <a:r>
                        <a:rPr lang="fr-BE" dirty="0" err="1" smtClean="0"/>
                        <a:t>Brab</a:t>
                      </a:r>
                      <a:r>
                        <a:rPr lang="fr-BE" dirty="0" smtClean="0"/>
                        <a:t>. Wallon</a:t>
                      </a:r>
                      <a:endParaRPr lang="fr-BE" dirty="0"/>
                    </a:p>
                  </a:txBody>
                  <a:tcPr/>
                </a:tc>
                <a:tc>
                  <a:txBody>
                    <a:bodyPr/>
                    <a:lstStyle/>
                    <a:p>
                      <a:pPr algn="ctr"/>
                      <a:r>
                        <a:rPr lang="fr-BE" dirty="0" smtClean="0"/>
                        <a:t>1312</a:t>
                      </a:r>
                      <a:endParaRPr lang="fr-BE" dirty="0"/>
                    </a:p>
                  </a:txBody>
                  <a:tcPr/>
                </a:tc>
                <a:tc>
                  <a:txBody>
                    <a:bodyPr/>
                    <a:lstStyle/>
                    <a:p>
                      <a:pPr algn="ctr"/>
                      <a:r>
                        <a:rPr lang="fr-BE" dirty="0" smtClean="0"/>
                        <a:t>794</a:t>
                      </a:r>
                      <a:endParaRPr lang="fr-BE" dirty="0"/>
                    </a:p>
                  </a:txBody>
                  <a:tcPr/>
                </a:tc>
                <a:tc>
                  <a:txBody>
                    <a:bodyPr/>
                    <a:lstStyle/>
                    <a:p>
                      <a:pPr algn="ctr"/>
                      <a:r>
                        <a:rPr lang="fr-BE" dirty="0" smtClean="0"/>
                        <a:t>518</a:t>
                      </a:r>
                      <a:endParaRPr lang="fr-BE" dirty="0"/>
                    </a:p>
                  </a:txBody>
                  <a:tcPr/>
                </a:tc>
              </a:tr>
              <a:tr h="370840">
                <a:tc>
                  <a:txBody>
                    <a:bodyPr/>
                    <a:lstStyle/>
                    <a:p>
                      <a:r>
                        <a:rPr lang="fr-BE" dirty="0" smtClean="0"/>
                        <a:t>Hainaut</a:t>
                      </a:r>
                      <a:endParaRPr lang="fr-BE" dirty="0"/>
                    </a:p>
                  </a:txBody>
                  <a:tcPr/>
                </a:tc>
                <a:tc>
                  <a:txBody>
                    <a:bodyPr/>
                    <a:lstStyle/>
                    <a:p>
                      <a:pPr algn="ctr"/>
                      <a:r>
                        <a:rPr lang="fr-BE" dirty="0" smtClean="0"/>
                        <a:t>11390</a:t>
                      </a:r>
                      <a:endParaRPr lang="fr-BE" dirty="0"/>
                    </a:p>
                  </a:txBody>
                  <a:tcPr/>
                </a:tc>
                <a:tc>
                  <a:txBody>
                    <a:bodyPr/>
                    <a:lstStyle/>
                    <a:p>
                      <a:pPr algn="ctr"/>
                      <a:r>
                        <a:rPr lang="fr-BE" dirty="0" smtClean="0"/>
                        <a:t>7049</a:t>
                      </a:r>
                      <a:endParaRPr lang="fr-BE" dirty="0"/>
                    </a:p>
                  </a:txBody>
                  <a:tcPr/>
                </a:tc>
                <a:tc>
                  <a:txBody>
                    <a:bodyPr/>
                    <a:lstStyle/>
                    <a:p>
                      <a:pPr algn="ctr"/>
                      <a:r>
                        <a:rPr lang="fr-BE" dirty="0" smtClean="0"/>
                        <a:t>4341</a:t>
                      </a:r>
                      <a:endParaRPr lang="fr-BE" dirty="0"/>
                    </a:p>
                  </a:txBody>
                  <a:tcPr/>
                </a:tc>
              </a:tr>
              <a:tr h="370840">
                <a:tc>
                  <a:txBody>
                    <a:bodyPr/>
                    <a:lstStyle/>
                    <a:p>
                      <a:r>
                        <a:rPr lang="fr-BE" dirty="0" smtClean="0"/>
                        <a:t>Liège</a:t>
                      </a:r>
                    </a:p>
                  </a:txBody>
                  <a:tcPr/>
                </a:tc>
                <a:tc>
                  <a:txBody>
                    <a:bodyPr/>
                    <a:lstStyle/>
                    <a:p>
                      <a:pPr algn="ctr"/>
                      <a:r>
                        <a:rPr lang="fr-BE" dirty="0" smtClean="0"/>
                        <a:t>8706</a:t>
                      </a:r>
                      <a:endParaRPr lang="fr-BE" dirty="0"/>
                    </a:p>
                  </a:txBody>
                  <a:tcPr/>
                </a:tc>
                <a:tc>
                  <a:txBody>
                    <a:bodyPr/>
                    <a:lstStyle/>
                    <a:p>
                      <a:pPr algn="ctr"/>
                      <a:r>
                        <a:rPr lang="fr-BE" dirty="0" smtClean="0"/>
                        <a:t>5170</a:t>
                      </a:r>
                      <a:endParaRPr lang="fr-BE" dirty="0"/>
                    </a:p>
                  </a:txBody>
                  <a:tcPr/>
                </a:tc>
                <a:tc>
                  <a:txBody>
                    <a:bodyPr/>
                    <a:lstStyle/>
                    <a:p>
                      <a:pPr algn="ctr"/>
                      <a:r>
                        <a:rPr lang="fr-BE" dirty="0" smtClean="0"/>
                        <a:t>3536</a:t>
                      </a:r>
                      <a:endParaRPr lang="fr-BE" dirty="0"/>
                    </a:p>
                  </a:txBody>
                  <a:tcPr/>
                </a:tc>
              </a:tr>
              <a:tr h="370840">
                <a:tc>
                  <a:txBody>
                    <a:bodyPr/>
                    <a:lstStyle/>
                    <a:p>
                      <a:r>
                        <a:rPr lang="fr-BE" dirty="0" smtClean="0"/>
                        <a:t>Luxembourg</a:t>
                      </a:r>
                      <a:endParaRPr lang="fr-BE" dirty="0"/>
                    </a:p>
                  </a:txBody>
                  <a:tcPr/>
                </a:tc>
                <a:tc>
                  <a:txBody>
                    <a:bodyPr/>
                    <a:lstStyle/>
                    <a:p>
                      <a:pPr algn="ctr"/>
                      <a:r>
                        <a:rPr lang="fr-BE" dirty="0" smtClean="0"/>
                        <a:t>6913</a:t>
                      </a:r>
                      <a:endParaRPr lang="fr-BE" dirty="0"/>
                    </a:p>
                  </a:txBody>
                  <a:tcPr/>
                </a:tc>
                <a:tc>
                  <a:txBody>
                    <a:bodyPr/>
                    <a:lstStyle/>
                    <a:p>
                      <a:pPr algn="ctr"/>
                      <a:r>
                        <a:rPr lang="fr-BE" dirty="0" smtClean="0"/>
                        <a:t>4100</a:t>
                      </a:r>
                      <a:endParaRPr lang="fr-BE" dirty="0"/>
                    </a:p>
                  </a:txBody>
                  <a:tcPr/>
                </a:tc>
                <a:tc>
                  <a:txBody>
                    <a:bodyPr/>
                    <a:lstStyle/>
                    <a:p>
                      <a:pPr algn="ctr"/>
                      <a:r>
                        <a:rPr lang="fr-BE" dirty="0" smtClean="0"/>
                        <a:t>2813</a:t>
                      </a:r>
                      <a:endParaRPr lang="fr-BE" dirty="0"/>
                    </a:p>
                  </a:txBody>
                  <a:tcPr/>
                </a:tc>
              </a:tr>
              <a:tr h="370840">
                <a:tc>
                  <a:txBody>
                    <a:bodyPr/>
                    <a:lstStyle/>
                    <a:p>
                      <a:r>
                        <a:rPr lang="fr-BE" dirty="0" smtClean="0"/>
                        <a:t>Namur</a:t>
                      </a:r>
                      <a:endParaRPr lang="fr-BE" dirty="0"/>
                    </a:p>
                  </a:txBody>
                  <a:tcPr/>
                </a:tc>
                <a:tc>
                  <a:txBody>
                    <a:bodyPr/>
                    <a:lstStyle/>
                    <a:p>
                      <a:pPr algn="ctr"/>
                      <a:r>
                        <a:rPr lang="fr-BE" dirty="0" smtClean="0"/>
                        <a:t>6267</a:t>
                      </a:r>
                      <a:endParaRPr lang="fr-BE" dirty="0"/>
                    </a:p>
                  </a:txBody>
                  <a:tcPr/>
                </a:tc>
                <a:tc>
                  <a:txBody>
                    <a:bodyPr/>
                    <a:lstStyle/>
                    <a:p>
                      <a:pPr algn="ctr"/>
                      <a:r>
                        <a:rPr lang="fr-BE" dirty="0" smtClean="0"/>
                        <a:t>3711</a:t>
                      </a:r>
                      <a:endParaRPr lang="fr-BE" dirty="0"/>
                    </a:p>
                  </a:txBody>
                  <a:tcPr/>
                </a:tc>
                <a:tc>
                  <a:txBody>
                    <a:bodyPr/>
                    <a:lstStyle/>
                    <a:p>
                      <a:pPr algn="ctr"/>
                      <a:r>
                        <a:rPr lang="fr-BE" dirty="0" smtClean="0"/>
                        <a:t>2556</a:t>
                      </a:r>
                      <a:endParaRPr lang="fr-BE" dirty="0"/>
                    </a:p>
                  </a:txBody>
                  <a:tcPr/>
                </a:tc>
              </a:tr>
            </a:tbl>
          </a:graphicData>
        </a:graphic>
      </p:graphicFrame>
      <p:sp>
        <p:nvSpPr>
          <p:cNvPr id="4" name="Espace réservé de la date 3"/>
          <p:cNvSpPr>
            <a:spLocks noGrp="1"/>
          </p:cNvSpPr>
          <p:nvPr>
            <p:ph type="dt" sz="half" idx="10"/>
          </p:nvPr>
        </p:nvSpPr>
        <p:spPr/>
        <p:txBody>
          <a:bodyPr/>
          <a:lstStyle/>
          <a:p>
            <a:fld id="{36EEBF14-68A7-4C35-96F8-9C462FBF9EC5}" type="datetime1">
              <a:rPr lang="fr-FR" smtClean="0"/>
              <a:pPr/>
              <a:t>28/12/2009</a:t>
            </a:fld>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4</a:t>
            </a:fld>
            <a:endParaRPr lang="fr-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e la date 3"/>
          <p:cNvSpPr>
            <a:spLocks noGrp="1"/>
          </p:cNvSpPr>
          <p:nvPr>
            <p:ph type="dt" sz="half" idx="10"/>
          </p:nvPr>
        </p:nvSpPr>
        <p:spPr/>
        <p:txBody>
          <a:bodyPr/>
          <a:lstStyle/>
          <a:p>
            <a:fld id="{36EEBF14-68A7-4C35-96F8-9C462FBF9EC5}" type="datetime1">
              <a:rPr lang="fr-FR" smtClean="0"/>
              <a:pPr/>
              <a:t>28/12/2009</a:t>
            </a:fld>
            <a:endParaRPr lang="fr-BE"/>
          </a:p>
        </p:txBody>
      </p:sp>
      <p:sp>
        <p:nvSpPr>
          <p:cNvPr id="5" name="Espace réservé du numéro de diapositive 4"/>
          <p:cNvSpPr>
            <a:spLocks noGrp="1"/>
          </p:cNvSpPr>
          <p:nvPr>
            <p:ph type="sldNum" sz="quarter" idx="12"/>
          </p:nvPr>
        </p:nvSpPr>
        <p:spPr/>
        <p:txBody>
          <a:bodyPr/>
          <a:lstStyle/>
          <a:p>
            <a:fld id="{B7B8DAEB-2E63-4DEA-926C-595496981A9D}" type="slidenum">
              <a:rPr lang="fr-BE" smtClean="0"/>
              <a:pPr/>
              <a:t>5</a:t>
            </a:fld>
            <a:endParaRPr lang="fr-BE"/>
          </a:p>
        </p:txBody>
      </p:sp>
      <p:sp>
        <p:nvSpPr>
          <p:cNvPr id="7" name="Titre 1"/>
          <p:cNvSpPr>
            <a:spLocks noGrp="1"/>
          </p:cNvSpPr>
          <p:nvPr>
            <p:ph type="title"/>
          </p:nvPr>
        </p:nvSpPr>
        <p:spPr/>
        <p:txBody>
          <a:bodyPr>
            <a:normAutofit fontScale="90000"/>
          </a:bodyPr>
          <a:lstStyle/>
          <a:p>
            <a:r>
              <a:rPr lang="fr-BE" dirty="0" smtClean="0"/>
              <a:t>2007-2008</a:t>
            </a:r>
            <a:br>
              <a:rPr lang="fr-BE" dirty="0" smtClean="0"/>
            </a:br>
            <a:r>
              <a:rPr lang="fr-BE" dirty="0" smtClean="0"/>
              <a:t>statistiques rapides</a:t>
            </a:r>
            <a:endParaRPr lang="fr-B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Nos différentes langues</a:t>
            </a:r>
            <a:endParaRPr lang="fr-BE" dirty="0"/>
          </a:p>
        </p:txBody>
      </p:sp>
      <p:sp>
        <p:nvSpPr>
          <p:cNvPr id="3" name="Espace réservé du contenu 2"/>
          <p:cNvSpPr>
            <a:spLocks noGrp="1"/>
          </p:cNvSpPr>
          <p:nvPr>
            <p:ph sz="half" idx="1"/>
          </p:nvPr>
        </p:nvSpPr>
        <p:spPr/>
        <p:txBody>
          <a:bodyPr/>
          <a:lstStyle/>
          <a:p>
            <a:r>
              <a:rPr lang="fr-BE" dirty="0" smtClean="0"/>
              <a:t>Romanes</a:t>
            </a:r>
          </a:p>
          <a:p>
            <a:r>
              <a:rPr lang="fr-BE" dirty="0" smtClean="0"/>
              <a:t>Germaniques</a:t>
            </a:r>
          </a:p>
          <a:p>
            <a:r>
              <a:rPr lang="fr-BE" dirty="0" smtClean="0"/>
              <a:t>Orientales</a:t>
            </a:r>
            <a:endParaRPr lang="fr-BE" dirty="0" smtClean="0"/>
          </a:p>
          <a:p>
            <a:endParaRPr lang="fr-BE" dirty="0"/>
          </a:p>
        </p:txBody>
      </p:sp>
      <p:pic>
        <p:nvPicPr>
          <p:cNvPr id="8" name="Espace réservé du contenu 7" descr="tourdepise.jpg"/>
          <p:cNvPicPr>
            <a:picLocks noGrp="1" noChangeAspect="1"/>
          </p:cNvPicPr>
          <p:nvPr>
            <p:ph sz="half" idx="2"/>
          </p:nvPr>
        </p:nvPicPr>
        <p:blipFill>
          <a:blip r:embed="rId2" cstate="print"/>
          <a:stretch>
            <a:fillRect/>
          </a:stretch>
        </p:blipFill>
        <p:spPr>
          <a:xfrm>
            <a:off x="4400113" y="1511871"/>
            <a:ext cx="1370186" cy="2114552"/>
          </a:xfrm>
        </p:spPr>
      </p:pic>
      <p:sp>
        <p:nvSpPr>
          <p:cNvPr id="5" name="Espace réservé de la date 4"/>
          <p:cNvSpPr>
            <a:spLocks noGrp="1"/>
          </p:cNvSpPr>
          <p:nvPr>
            <p:ph type="dt" sz="half" idx="10"/>
          </p:nvPr>
        </p:nvSpPr>
        <p:spPr/>
        <p:txBody>
          <a:bodyPr/>
          <a:lstStyle/>
          <a:p>
            <a:fld id="{2514D604-2EB9-4DC4-815B-B137DF93F103}" type="datetime1">
              <a:rPr lang="fr-FR" smtClean="0"/>
              <a:pPr/>
              <a:t>28/12/2009</a:t>
            </a:fld>
            <a:endParaRPr lang="fr-BE"/>
          </a:p>
        </p:txBody>
      </p:sp>
      <p:sp>
        <p:nvSpPr>
          <p:cNvPr id="6" name="Espace réservé du numéro de diapositive 5"/>
          <p:cNvSpPr>
            <a:spLocks noGrp="1"/>
          </p:cNvSpPr>
          <p:nvPr>
            <p:ph type="sldNum" sz="quarter" idx="12"/>
          </p:nvPr>
        </p:nvSpPr>
        <p:spPr/>
        <p:txBody>
          <a:bodyPr/>
          <a:lstStyle/>
          <a:p>
            <a:fld id="{B7B8DAEB-2E63-4DEA-926C-595496981A9D}" type="slidenum">
              <a:rPr lang="fr-BE" smtClean="0"/>
              <a:pPr/>
              <a:t>6</a:t>
            </a:fld>
            <a:endParaRPr lang="fr-BE"/>
          </a:p>
        </p:txBody>
      </p:sp>
      <p:pic>
        <p:nvPicPr>
          <p:cNvPr id="9" name="Image 8" descr="PortedeBrandebourgmurberlin.jpg"/>
          <p:cNvPicPr>
            <a:picLocks noChangeAspect="1"/>
          </p:cNvPicPr>
          <p:nvPr/>
        </p:nvPicPr>
        <p:blipFill>
          <a:blip r:embed="rId3" cstate="print"/>
          <a:stretch>
            <a:fillRect/>
          </a:stretch>
        </p:blipFill>
        <p:spPr>
          <a:xfrm>
            <a:off x="6093395" y="1477666"/>
            <a:ext cx="2651112" cy="1774711"/>
          </a:xfrm>
          <a:prstGeom prst="rect">
            <a:avLst/>
          </a:prstGeom>
        </p:spPr>
      </p:pic>
      <p:pic>
        <p:nvPicPr>
          <p:cNvPr id="10" name="Image 9" descr="Muraille de chine.jpg"/>
          <p:cNvPicPr>
            <a:picLocks noChangeAspect="1"/>
          </p:cNvPicPr>
          <p:nvPr/>
        </p:nvPicPr>
        <p:blipFill>
          <a:blip r:embed="rId4" cstate="print"/>
          <a:stretch>
            <a:fillRect/>
          </a:stretch>
        </p:blipFill>
        <p:spPr>
          <a:xfrm>
            <a:off x="6129781" y="3345009"/>
            <a:ext cx="2643206" cy="285063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Secrétariat</a:t>
            </a:r>
            <a:endParaRPr lang="fr-BE" dirty="0"/>
          </a:p>
        </p:txBody>
      </p:sp>
      <p:sp>
        <p:nvSpPr>
          <p:cNvPr id="3" name="Espace réservé du texte 2"/>
          <p:cNvSpPr>
            <a:spLocks noGrp="1"/>
          </p:cNvSpPr>
          <p:nvPr>
            <p:ph type="body" idx="1"/>
          </p:nvPr>
        </p:nvSpPr>
        <p:spPr/>
        <p:txBody>
          <a:bodyPr/>
          <a:lstStyle/>
          <a:p>
            <a:r>
              <a:rPr lang="fr-BE" dirty="0" smtClean="0"/>
              <a:t>De Direction</a:t>
            </a:r>
            <a:endParaRPr lang="fr-BE" dirty="0"/>
          </a:p>
        </p:txBody>
      </p:sp>
      <p:sp>
        <p:nvSpPr>
          <p:cNvPr id="4" name="Espace réservé du contenu 3"/>
          <p:cNvSpPr>
            <a:spLocks noGrp="1"/>
          </p:cNvSpPr>
          <p:nvPr>
            <p:ph sz="half" idx="2"/>
          </p:nvPr>
        </p:nvSpPr>
        <p:spPr/>
        <p:txBody>
          <a:bodyPr>
            <a:normAutofit/>
          </a:bodyPr>
          <a:lstStyle/>
          <a:p>
            <a:r>
              <a:rPr lang="fr-BE" sz="1600" dirty="0" smtClean="0"/>
              <a:t>De</a:t>
            </a:r>
            <a:r>
              <a:rPr lang="fr-BE" sz="1800" dirty="0" smtClean="0"/>
              <a:t> </a:t>
            </a:r>
            <a:r>
              <a:rPr lang="fr-BE" sz="1600" dirty="0" smtClean="0"/>
              <a:t>niveau</a:t>
            </a:r>
            <a:r>
              <a:rPr lang="fr-BE" sz="1800" dirty="0" smtClean="0"/>
              <a:t> </a:t>
            </a:r>
            <a:r>
              <a:rPr lang="fr-BE" sz="1600" dirty="0" smtClean="0"/>
              <a:t>supérieur</a:t>
            </a:r>
            <a:endParaRPr lang="fr-BE" sz="1800" dirty="0"/>
          </a:p>
        </p:txBody>
      </p:sp>
      <p:sp>
        <p:nvSpPr>
          <p:cNvPr id="5" name="Espace réservé du texte 4"/>
          <p:cNvSpPr>
            <a:spLocks noGrp="1"/>
          </p:cNvSpPr>
          <p:nvPr>
            <p:ph type="body" sz="quarter" idx="3"/>
          </p:nvPr>
        </p:nvSpPr>
        <p:spPr/>
        <p:txBody>
          <a:bodyPr/>
          <a:lstStyle/>
          <a:p>
            <a:r>
              <a:rPr lang="fr-BE" dirty="0" smtClean="0"/>
              <a:t>Médical</a:t>
            </a:r>
            <a:endParaRPr lang="fr-BE" dirty="0"/>
          </a:p>
        </p:txBody>
      </p:sp>
      <p:sp>
        <p:nvSpPr>
          <p:cNvPr id="6" name="Espace réservé du contenu 5"/>
          <p:cNvSpPr>
            <a:spLocks noGrp="1"/>
          </p:cNvSpPr>
          <p:nvPr>
            <p:ph sz="quarter" idx="4"/>
          </p:nvPr>
        </p:nvSpPr>
        <p:spPr/>
        <p:txBody>
          <a:bodyPr>
            <a:normAutofit/>
          </a:bodyPr>
          <a:lstStyle/>
          <a:p>
            <a:r>
              <a:rPr lang="fr-BE" sz="1600" dirty="0" smtClean="0"/>
              <a:t>De niveau secondaire supérieur</a:t>
            </a:r>
            <a:endParaRPr lang="fr-BE" sz="1600" dirty="0"/>
          </a:p>
        </p:txBody>
      </p:sp>
      <p:sp>
        <p:nvSpPr>
          <p:cNvPr id="7" name="Espace réservé de la date 6"/>
          <p:cNvSpPr>
            <a:spLocks noGrp="1"/>
          </p:cNvSpPr>
          <p:nvPr>
            <p:ph type="dt" sz="half" idx="10"/>
          </p:nvPr>
        </p:nvSpPr>
        <p:spPr/>
        <p:txBody>
          <a:bodyPr/>
          <a:lstStyle/>
          <a:p>
            <a:fld id="{A3FE43C4-D637-4E88-8BDC-7413CF8F9367}" type="datetime1">
              <a:rPr lang="fr-FR" smtClean="0"/>
              <a:pPr/>
              <a:t>28/12/2009</a:t>
            </a:fld>
            <a:endParaRPr lang="fr-BE"/>
          </a:p>
        </p:txBody>
      </p:sp>
      <p:sp>
        <p:nvSpPr>
          <p:cNvPr id="8" name="Espace réservé du numéro de diapositive 7"/>
          <p:cNvSpPr>
            <a:spLocks noGrp="1"/>
          </p:cNvSpPr>
          <p:nvPr>
            <p:ph type="sldNum" sz="quarter" idx="12"/>
          </p:nvPr>
        </p:nvSpPr>
        <p:spPr/>
        <p:txBody>
          <a:bodyPr/>
          <a:lstStyle/>
          <a:p>
            <a:fld id="{B7B8DAEB-2E63-4DEA-926C-595496981A9D}" type="slidenum">
              <a:rPr lang="fr-BE" smtClean="0"/>
              <a:pPr/>
              <a:t>7</a:t>
            </a:fld>
            <a:endParaRPr lang="fr-BE"/>
          </a:p>
        </p:txBody>
      </p:sp>
      <p:pic>
        <p:nvPicPr>
          <p:cNvPr id="1027" name="Picture 3" descr="C:\Users\Pierre\AppData\Local\Microsoft\Windows\Temporary Internet Files\Content.IE5\F3RR0TIS\MCj02899740000[1].wmf"/>
          <p:cNvPicPr>
            <a:picLocks noChangeAspect="1" noChangeArrowheads="1"/>
          </p:cNvPicPr>
          <p:nvPr/>
        </p:nvPicPr>
        <p:blipFill>
          <a:blip r:embed="rId2" cstate="print"/>
          <a:srcRect/>
          <a:stretch>
            <a:fillRect/>
          </a:stretch>
        </p:blipFill>
        <p:spPr bwMode="auto">
          <a:xfrm>
            <a:off x="500034" y="2928934"/>
            <a:ext cx="3432772" cy="2368990"/>
          </a:xfrm>
          <a:prstGeom prst="rect">
            <a:avLst/>
          </a:prstGeom>
          <a:noFill/>
        </p:spPr>
      </p:pic>
      <p:pic>
        <p:nvPicPr>
          <p:cNvPr id="1028" name="Picture 4" descr="C:\Users\Pierre\AppData\Local\Microsoft\Windows\Temporary Internet Files\Content.IE5\UU4G4Q79\MCj03246040000[1].wmf"/>
          <p:cNvPicPr>
            <a:picLocks noChangeAspect="1" noChangeArrowheads="1"/>
          </p:cNvPicPr>
          <p:nvPr/>
        </p:nvPicPr>
        <p:blipFill>
          <a:blip r:embed="rId3" cstate="print"/>
          <a:srcRect/>
          <a:stretch>
            <a:fillRect/>
          </a:stretch>
        </p:blipFill>
        <p:spPr bwMode="auto">
          <a:xfrm>
            <a:off x="5214942" y="2928934"/>
            <a:ext cx="2786082" cy="242103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428596" y="0"/>
            <a:ext cx="8229600" cy="1143000"/>
          </a:xfrm>
        </p:spPr>
        <p:txBody>
          <a:bodyPr/>
          <a:lstStyle/>
          <a:p>
            <a:r>
              <a:rPr lang="fr-BE" dirty="0" smtClean="0"/>
              <a:t>renseignements</a:t>
            </a:r>
            <a:endParaRPr lang="fr-BE" dirty="0"/>
          </a:p>
        </p:txBody>
      </p:sp>
      <p:sp>
        <p:nvSpPr>
          <p:cNvPr id="7" name="Espace réservé de la date 6"/>
          <p:cNvSpPr>
            <a:spLocks noGrp="1"/>
          </p:cNvSpPr>
          <p:nvPr>
            <p:ph type="dt" sz="half" idx="10"/>
          </p:nvPr>
        </p:nvSpPr>
        <p:spPr/>
        <p:txBody>
          <a:bodyPr/>
          <a:lstStyle/>
          <a:p>
            <a:fld id="{A3FE43C4-D637-4E88-8BDC-7413CF8F9367}" type="datetime1">
              <a:rPr lang="fr-FR" smtClean="0"/>
              <a:pPr/>
              <a:t>28/12/2009</a:t>
            </a:fld>
            <a:endParaRPr lang="fr-BE"/>
          </a:p>
        </p:txBody>
      </p:sp>
      <p:sp>
        <p:nvSpPr>
          <p:cNvPr id="8" name="Espace réservé du numéro de diapositive 7"/>
          <p:cNvSpPr>
            <a:spLocks noGrp="1"/>
          </p:cNvSpPr>
          <p:nvPr>
            <p:ph type="sldNum" sz="quarter" idx="12"/>
          </p:nvPr>
        </p:nvSpPr>
        <p:spPr/>
        <p:txBody>
          <a:bodyPr/>
          <a:lstStyle/>
          <a:p>
            <a:fld id="{B7B8DAEB-2E63-4DEA-926C-595496981A9D}" type="slidenum">
              <a:rPr lang="fr-BE" smtClean="0"/>
              <a:pPr/>
              <a:t>8</a:t>
            </a:fld>
            <a:endParaRPr lang="fr-BE"/>
          </a:p>
        </p:txBody>
      </p:sp>
      <p:sp>
        <p:nvSpPr>
          <p:cNvPr id="10" name="ZoneTexte 9"/>
          <p:cNvSpPr txBox="1"/>
          <p:nvPr/>
        </p:nvSpPr>
        <p:spPr>
          <a:xfrm>
            <a:off x="214282" y="1285860"/>
            <a:ext cx="4071966"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BE" sz="1400" dirty="0" smtClean="0"/>
              <a:t>À CHÊNÉE</a:t>
            </a:r>
            <a:br>
              <a:rPr lang="fr-BE" sz="1400" dirty="0" smtClean="0"/>
            </a:br>
            <a:r>
              <a:rPr lang="fr-BE" sz="1400" b="1" dirty="0" smtClean="0"/>
              <a:t>Rue de la Station 88</a:t>
            </a:r>
            <a:br>
              <a:rPr lang="fr-BE" sz="1400" b="1" dirty="0" smtClean="0"/>
            </a:br>
            <a:r>
              <a:rPr lang="fr-BE" sz="1400" dirty="0" smtClean="0"/>
              <a:t>Tél : 04/366.66.77</a:t>
            </a:r>
            <a:br>
              <a:rPr lang="fr-BE" sz="1400" dirty="0" smtClean="0"/>
            </a:br>
            <a:r>
              <a:rPr lang="fr-BE" sz="1400" dirty="0" smtClean="0"/>
              <a:t>Fax : 04/366.66.78</a:t>
            </a:r>
            <a:br>
              <a:rPr lang="fr-BE" sz="1400" dirty="0" smtClean="0"/>
            </a:br>
            <a:r>
              <a:rPr lang="fr-BE" sz="1400" dirty="0" smtClean="0"/>
              <a:t>E-mail : </a:t>
            </a:r>
            <a:r>
              <a:rPr lang="fr-BE" sz="1400" dirty="0" smtClean="0">
                <a:hlinkClick r:id="rId2"/>
              </a:rPr>
              <a:t>secretariat.chenee@promotion-sociale.be</a:t>
            </a:r>
            <a:endParaRPr lang="fr-BE" sz="1400" dirty="0" smtClean="0"/>
          </a:p>
          <a:p>
            <a:endParaRPr lang="fr-BE" sz="1400" dirty="0"/>
          </a:p>
        </p:txBody>
      </p:sp>
      <p:sp>
        <p:nvSpPr>
          <p:cNvPr id="11" name="ZoneTexte 10"/>
          <p:cNvSpPr txBox="1"/>
          <p:nvPr/>
        </p:nvSpPr>
        <p:spPr>
          <a:xfrm>
            <a:off x="4857752" y="3000372"/>
            <a:ext cx="4000528" cy="160043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fr-BE" sz="1400" dirty="0" smtClean="0"/>
              <a:t>À JUPILLE</a:t>
            </a:r>
            <a:br>
              <a:rPr lang="fr-BE" sz="1400" dirty="0" smtClean="0"/>
            </a:br>
            <a:r>
              <a:rPr lang="fr-BE" sz="1400" b="1" dirty="0" smtClean="0"/>
              <a:t>Site de l’Athénée royal de </a:t>
            </a:r>
            <a:r>
              <a:rPr lang="fr-BE" sz="1400" b="1" dirty="0" err="1" smtClean="0"/>
              <a:t>Jupille</a:t>
            </a:r>
            <a:r>
              <a:rPr lang="fr-BE" sz="1400" b="1" dirty="0" smtClean="0"/>
              <a:t>, par la rue de Bois de </a:t>
            </a:r>
            <a:r>
              <a:rPr lang="fr-BE" sz="1400" b="1" dirty="0" err="1" smtClean="0"/>
              <a:t>Breux</a:t>
            </a:r>
            <a:r>
              <a:rPr lang="fr-BE" sz="1400" dirty="0" smtClean="0"/>
              <a:t/>
            </a:r>
            <a:br>
              <a:rPr lang="fr-BE" sz="1400" dirty="0" smtClean="0"/>
            </a:br>
            <a:r>
              <a:rPr lang="fr-BE" sz="1400" dirty="0" smtClean="0"/>
              <a:t>Tél : 04/377.99.87</a:t>
            </a:r>
            <a:br>
              <a:rPr lang="fr-BE" sz="1400" dirty="0" smtClean="0"/>
            </a:br>
            <a:r>
              <a:rPr lang="fr-BE" sz="1400" dirty="0" smtClean="0"/>
              <a:t>Fax : 04/377.99.88</a:t>
            </a:r>
            <a:br>
              <a:rPr lang="fr-BE" sz="1400" dirty="0" smtClean="0"/>
            </a:br>
            <a:r>
              <a:rPr lang="fr-BE" sz="1400" dirty="0" smtClean="0"/>
              <a:t>E-mail : </a:t>
            </a:r>
            <a:r>
              <a:rPr lang="fr-BE" sz="1400" dirty="0" smtClean="0">
                <a:hlinkClick r:id="rId3"/>
              </a:rPr>
              <a:t>secretariat.jupille@promotion-sociale.be</a:t>
            </a:r>
            <a:endParaRPr lang="fr-BE" sz="1400" dirty="0" smtClean="0"/>
          </a:p>
          <a:p>
            <a:endParaRPr lang="fr-BE" sz="1400" dirty="0"/>
          </a:p>
        </p:txBody>
      </p:sp>
      <p:sp>
        <p:nvSpPr>
          <p:cNvPr id="12" name="ZoneTexte 11"/>
          <p:cNvSpPr txBox="1"/>
          <p:nvPr/>
        </p:nvSpPr>
        <p:spPr>
          <a:xfrm>
            <a:off x="214282" y="5000636"/>
            <a:ext cx="4143404"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BE" sz="1400" dirty="0" smtClean="0"/>
              <a:t>À SOUMAGNE</a:t>
            </a:r>
            <a:br>
              <a:rPr lang="fr-BE" sz="1400" dirty="0" smtClean="0"/>
            </a:br>
            <a:r>
              <a:rPr lang="fr-BE" sz="1400" b="1" dirty="0" smtClean="0"/>
              <a:t>Sur le site de l’Athénée Royal de Soumagne</a:t>
            </a:r>
            <a:br>
              <a:rPr lang="fr-BE" sz="1400" b="1" dirty="0" smtClean="0"/>
            </a:br>
            <a:r>
              <a:rPr lang="fr-BE" sz="1400" dirty="0" smtClean="0"/>
              <a:t>Tél : 04/362.79.32 - Fax : 04/377.99.98</a:t>
            </a:r>
            <a:br>
              <a:rPr lang="fr-BE" sz="1400" dirty="0" smtClean="0"/>
            </a:br>
            <a:r>
              <a:rPr lang="fr-BE" sz="1400" dirty="0" smtClean="0"/>
              <a:t>E-mail : </a:t>
            </a:r>
            <a:r>
              <a:rPr lang="fr-BE" sz="1400" dirty="0" smtClean="0">
                <a:hlinkClick r:id="rId4"/>
              </a:rPr>
              <a:t>secretariat.soumagne@promotion-sociale.be</a:t>
            </a:r>
            <a:endParaRPr lang="fr-BE" sz="1400" dirty="0" smtClean="0"/>
          </a:p>
          <a:p>
            <a:endParaRPr lang="fr-BE" sz="1400" dirty="0"/>
          </a:p>
        </p:txBody>
      </p:sp>
      <p:pic>
        <p:nvPicPr>
          <p:cNvPr id="13" name="Image 12" descr="plan_chenee.jpg"/>
          <p:cNvPicPr>
            <a:picLocks noChangeAspect="1"/>
          </p:cNvPicPr>
          <p:nvPr/>
        </p:nvPicPr>
        <p:blipFill>
          <a:blip r:embed="rId5" cstate="print"/>
          <a:stretch>
            <a:fillRect/>
          </a:stretch>
        </p:blipFill>
        <p:spPr>
          <a:xfrm>
            <a:off x="6000760" y="857232"/>
            <a:ext cx="2786082" cy="2153255"/>
          </a:xfrm>
          <a:prstGeom prst="rect">
            <a:avLst/>
          </a:prstGeom>
        </p:spPr>
      </p:pic>
      <p:pic>
        <p:nvPicPr>
          <p:cNvPr id="14" name="Image 13" descr="plan_jupille.jpg"/>
          <p:cNvPicPr>
            <a:picLocks noChangeAspect="1"/>
          </p:cNvPicPr>
          <p:nvPr/>
        </p:nvPicPr>
        <p:blipFill>
          <a:blip r:embed="rId6" cstate="print"/>
          <a:stretch>
            <a:fillRect/>
          </a:stretch>
        </p:blipFill>
        <p:spPr>
          <a:xfrm>
            <a:off x="642910" y="2786058"/>
            <a:ext cx="3228975" cy="2009775"/>
          </a:xfrm>
          <a:prstGeom prst="rect">
            <a:avLst/>
          </a:prstGeom>
        </p:spPr>
      </p:pic>
      <p:pic>
        <p:nvPicPr>
          <p:cNvPr id="15" name="Image 14" descr="plan_soumagne.jpg"/>
          <p:cNvPicPr>
            <a:picLocks noChangeAspect="1"/>
          </p:cNvPicPr>
          <p:nvPr/>
        </p:nvPicPr>
        <p:blipFill>
          <a:blip r:embed="rId7" cstate="print"/>
          <a:stretch>
            <a:fillRect/>
          </a:stretch>
        </p:blipFill>
        <p:spPr>
          <a:xfrm>
            <a:off x="6000760" y="4643446"/>
            <a:ext cx="2747361" cy="192882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asque Iepsc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167</Words>
  <Application>Microsoft Office PowerPoint</Application>
  <PresentationFormat>Affichage à l'écran (4:3)</PresentationFormat>
  <Paragraphs>74</Paragraphs>
  <Slides>8</Slides>
  <Notes>1</Notes>
  <HiddenSlides>0</HiddenSlides>
  <MMClips>0</MMClips>
  <ScaleCrop>false</ScaleCrop>
  <HeadingPairs>
    <vt:vector size="4" baseType="variant">
      <vt:variant>
        <vt:lpstr>Thème</vt:lpstr>
      </vt:variant>
      <vt:variant>
        <vt:i4>2</vt:i4>
      </vt:variant>
      <vt:variant>
        <vt:lpstr>Titres des diapositives</vt:lpstr>
      </vt:variant>
      <vt:variant>
        <vt:i4>8</vt:i4>
      </vt:variant>
    </vt:vector>
  </HeadingPairs>
  <TitlesOfParts>
    <vt:vector size="10" baseType="lpstr">
      <vt:lpstr>Masque Iepscf</vt:lpstr>
      <vt:lpstr>Conception personnalisée</vt:lpstr>
      <vt:lpstr>IEPSCF</vt:lpstr>
      <vt:lpstr>Ensemble, nous avons encore des choses à apprendre.</vt:lpstr>
      <vt:lpstr>Vous y trouverez ... ce que vous attendez ! </vt:lpstr>
      <vt:lpstr>2007-2008 statistiques rapides</vt:lpstr>
      <vt:lpstr>2007-2008 statistiques rapides</vt:lpstr>
      <vt:lpstr>Nos différentes langues</vt:lpstr>
      <vt:lpstr>Secrétariat</vt:lpstr>
      <vt:lpstr>renseignements</vt:lpstr>
    </vt:vector>
  </TitlesOfParts>
  <Company>IEPSCF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31</cp:revision>
  <dcterms:created xsi:type="dcterms:W3CDTF">2009-12-25T10:28:19Z</dcterms:created>
  <dcterms:modified xsi:type="dcterms:W3CDTF">2009-12-28T13:40:12Z</dcterms:modified>
</cp:coreProperties>
</file>