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8" autoAdjust="0"/>
    <p:restoredTop sz="9466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4857C-DA1D-4E93-998B-3E43BEA0FDC4}" type="datetimeFigureOut">
              <a:rPr lang="fr-FR" smtClean="0"/>
              <a:t>29/12/2009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8B1AB-98F3-4949-9F33-2F1EB72C4A25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1058A05-3545-4D69-A7D6-4AF7A91827DC}" type="datetimeFigureOut">
              <a:rPr lang="fr-FR" smtClean="0"/>
              <a:pPr/>
              <a:t>29/12/2009</a:t>
            </a:fld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05B6ABC-0B27-49C9-8755-46E6BD19755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ierre\Documents\Travail%20de%20Pierre%202008\Ann&#233;e%20scolaire%202009-2010\POWERPOINT2007\Images%20Ex%204\Distance.wma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 smtClean="0"/>
              <a:t>Marklin</a:t>
            </a:r>
            <a:r>
              <a:rPr lang="fr-BE" dirty="0" smtClean="0"/>
              <a:t> – Trains vapeur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Nouveautés 2010</a:t>
            </a:r>
            <a:endParaRPr lang="fr-BE" dirty="0"/>
          </a:p>
        </p:txBody>
      </p:sp>
      <p:pic>
        <p:nvPicPr>
          <p:cNvPr id="6" name="Distance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715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8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/>
              <a:t>Automotrice à vapeur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2214554"/>
            <a:ext cx="8258204" cy="1714512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37256 Voie: H0    Epoque: II   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endParaRPr lang="fr-BE" sz="1400" dirty="0" smtClean="0"/>
          </a:p>
          <a:p>
            <a:r>
              <a:rPr lang="fr-BE" sz="1400" dirty="0" smtClean="0"/>
              <a:t>Modèle </a:t>
            </a:r>
            <a:r>
              <a:rPr lang="fr-BE" sz="1400" dirty="0"/>
              <a:t>réel : Automotrice à vapeur type </a:t>
            </a:r>
            <a:r>
              <a:rPr lang="fr-BE" sz="1400" dirty="0" err="1"/>
              <a:t>Kittel</a:t>
            </a:r>
            <a:r>
              <a:rPr lang="fr-BE" sz="1400" dirty="0"/>
              <a:t> </a:t>
            </a:r>
            <a:r>
              <a:rPr lang="fr-BE" sz="1400" dirty="0" err="1"/>
              <a:t>CidT</a:t>
            </a:r>
            <a:r>
              <a:rPr lang="fr-BE" sz="1400" dirty="0"/>
              <a:t> « 4 Karlsruhe » de la Deutsche </a:t>
            </a:r>
            <a:r>
              <a:rPr lang="fr-BE" sz="1400" dirty="0" err="1"/>
              <a:t>Reichsbahn</a:t>
            </a:r>
            <a:r>
              <a:rPr lang="fr-BE" sz="1400" dirty="0"/>
              <a:t> (DRB). Construite à partir de 1915, à l'origine pour les chemins de fer du Grand Duché de Bade. Version en livrée rouge/crème, caractéristique des automotrices de l'époque II. Etat de service datant de la fin des années 1930. </a:t>
            </a:r>
          </a:p>
          <a:p>
            <a:r>
              <a:rPr lang="fr-BE" sz="1400" dirty="0"/>
              <a:t> </a:t>
            </a:r>
          </a:p>
          <a:p>
            <a:r>
              <a:rPr lang="fr-BE" sz="1400" dirty="0"/>
              <a:t>199,95 </a:t>
            </a:r>
            <a:r>
              <a:rPr lang="fr-BE" sz="1400" dirty="0" smtClean="0"/>
              <a:t>EUR</a:t>
            </a:r>
            <a:endParaRPr lang="fr-BE" sz="1400" dirty="0"/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1470" y="4429131"/>
            <a:ext cx="4905375" cy="1905000"/>
          </a:xfrm>
        </p:spPr>
      </p:pic>
    </p:spTree>
  </p:cSld>
  <p:clrMapOvr>
    <a:masterClrMapping/>
  </p:clrMapOvr>
  <p:transition spd="med" advTm="10000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Locomotive à tender séparé pour trains marchandises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785926"/>
            <a:ext cx="8258204" cy="1571636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37556 </a:t>
            </a:r>
            <a:endParaRPr lang="fr-BE" sz="1400" dirty="0" smtClean="0"/>
          </a:p>
          <a:p>
            <a:endParaRPr lang="fr-BE" sz="1400" dirty="0"/>
          </a:p>
          <a:p>
            <a:r>
              <a:rPr lang="fr-BE" sz="1400" dirty="0"/>
              <a:t>Voie: H0    Epoque: III    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r>
              <a:rPr lang="fr-BE" sz="1400" dirty="0"/>
              <a:t>Modèle réel : Série 040 D EST de la SNCF. Ancienne G 8.1. Prussienne.</a:t>
            </a:r>
          </a:p>
          <a:p>
            <a:r>
              <a:rPr lang="fr-BE" sz="1400" dirty="0"/>
              <a:t> </a:t>
            </a:r>
          </a:p>
          <a:p>
            <a:r>
              <a:rPr lang="fr-BE" sz="1400" dirty="0"/>
              <a:t>359,95 EUR</a:t>
            </a:r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1470" y="3929065"/>
            <a:ext cx="4905375" cy="1905000"/>
          </a:xfrm>
        </p:spPr>
      </p:pic>
    </p:spTree>
  </p:cSld>
  <p:clrMapOvr>
    <a:masterClrMapping/>
  </p:clrMapOvr>
  <p:transition spd="med" advTm="8000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Locomotive à vapeur avec tender à cabine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8258204" cy="1785950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37843 Voie: H0    Epoque: III    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r>
              <a:rPr lang="fr-BE" sz="1400" dirty="0"/>
              <a:t>Modèle réel : Locomotive à vapeur série 50 pour train marchandises de la Deutsche </a:t>
            </a:r>
            <a:r>
              <a:rPr lang="fr-BE" sz="1400" dirty="0" err="1"/>
              <a:t>Bundesbahn</a:t>
            </a:r>
            <a:r>
              <a:rPr lang="fr-BE" sz="1400" dirty="0"/>
              <a:t> (DB). Version avec tender à cabine et écrans pare-fumée Witte. Affectation : trains pour le transport d'hydrocarbures dans l'</a:t>
            </a:r>
            <a:r>
              <a:rPr lang="fr-BE" sz="1400" dirty="0" err="1"/>
              <a:t>Allgäu</a:t>
            </a:r>
            <a:r>
              <a:rPr lang="fr-BE" sz="1400" dirty="0"/>
              <a:t> entre Memmingen et </a:t>
            </a:r>
            <a:r>
              <a:rPr lang="fr-BE" sz="1400" dirty="0" err="1"/>
              <a:t>Augsburg</a:t>
            </a:r>
            <a:r>
              <a:rPr lang="fr-BE" sz="1400" dirty="0"/>
              <a:t>. Etat d'exploitation vers 1968.</a:t>
            </a:r>
          </a:p>
          <a:p>
            <a:r>
              <a:rPr lang="fr-BE" sz="1400" dirty="0"/>
              <a:t> </a:t>
            </a:r>
          </a:p>
          <a:p>
            <a:r>
              <a:rPr lang="fr-BE" sz="1400" dirty="0"/>
              <a:t>349,95 EUR</a:t>
            </a:r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42908" y="4429131"/>
            <a:ext cx="4905375" cy="1905000"/>
          </a:xfrm>
        </p:spPr>
      </p:pic>
    </p:spTree>
  </p:cSld>
  <p:clrMapOvr>
    <a:masterClrMapping/>
  </p:clrMapOvr>
  <p:transition spd="slow" advTm="10000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Locomotive à vapeur avec tender séparé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034" y="2000240"/>
            <a:ext cx="8258204" cy="1571636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37052 Voie: H0    Epoque: II    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r>
              <a:rPr lang="fr-BE" sz="1400" dirty="0"/>
              <a:t>Modèle réel : Locomotive pour trains rapides série 05 de la Deutsche </a:t>
            </a:r>
            <a:r>
              <a:rPr lang="fr-BE" sz="1400" dirty="0" err="1"/>
              <a:t>Reichsbahn</a:t>
            </a:r>
            <a:r>
              <a:rPr lang="fr-BE" sz="1400" dirty="0"/>
              <a:t>-</a:t>
            </a:r>
            <a:r>
              <a:rPr lang="fr-BE" sz="1400" dirty="0" err="1"/>
              <a:t>Gesellschaft</a:t>
            </a:r>
            <a:r>
              <a:rPr lang="fr-BE" sz="1400" dirty="0"/>
              <a:t> (DRG). Version avec carénage aérodynamique intégral.</a:t>
            </a:r>
          </a:p>
          <a:p>
            <a:r>
              <a:rPr lang="fr-BE" sz="1400" dirty="0"/>
              <a:t>Dia 13</a:t>
            </a:r>
          </a:p>
          <a:p>
            <a:r>
              <a:rPr lang="fr-BE" sz="1400" dirty="0"/>
              <a:t>Dia 14</a:t>
            </a:r>
          </a:p>
          <a:p>
            <a:r>
              <a:rPr lang="fr-BE" sz="1400" dirty="0"/>
              <a:t> </a:t>
            </a:r>
            <a:r>
              <a:rPr lang="fr-BE" sz="1400" dirty="0" smtClean="0"/>
              <a:t> </a:t>
            </a:r>
            <a:br>
              <a:rPr lang="fr-BE" sz="1400" dirty="0" smtClean="0"/>
            </a:br>
            <a:r>
              <a:rPr lang="fr-BE" sz="1400" dirty="0"/>
              <a:t>579,95 EUR</a:t>
            </a:r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14348" y="4071942"/>
            <a:ext cx="4905375" cy="1905000"/>
          </a:xfrm>
        </p:spPr>
      </p:pic>
    </p:spTree>
  </p:cSld>
  <p:clrMapOvr>
    <a:masterClrMapping/>
  </p:clrMapOvr>
  <p:transition spd="med" advTm="8000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Locomotive à tender séparé pour trains voyageurs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4040188" cy="2286016"/>
          </a:xfrm>
        </p:spPr>
        <p:txBody>
          <a:bodyPr anchor="t">
            <a:noAutofit/>
          </a:bodyPr>
          <a:lstStyle/>
          <a:p>
            <a:r>
              <a:rPr lang="fr-BE" sz="1200" dirty="0"/>
              <a:t>H0 - Référence 39230 Voie: H0    Epoque: III    </a:t>
            </a:r>
          </a:p>
          <a:p>
            <a:endParaRPr lang="fr-BE" sz="1200" dirty="0" smtClean="0"/>
          </a:p>
          <a:p>
            <a:r>
              <a:rPr lang="fr-BE" sz="1200" dirty="0" smtClean="0"/>
              <a:t>Modèle </a:t>
            </a:r>
            <a:r>
              <a:rPr lang="fr-BE" sz="1200" dirty="0"/>
              <a:t>réel : Locomotive à vapeur pour trains voyageurs, série 23 de la Deutsche </a:t>
            </a:r>
            <a:r>
              <a:rPr lang="fr-BE" sz="1200" dirty="0" err="1"/>
              <a:t>Bundesbahn</a:t>
            </a:r>
            <a:r>
              <a:rPr lang="fr-BE" sz="1200" dirty="0"/>
              <a:t> (DB), type 1"C1"h2, de la première série. Construite à partir de 1950. État d'exploitation vers 1958. Version polie des bandes de serrage de la chaudière.</a:t>
            </a:r>
          </a:p>
          <a:p>
            <a:r>
              <a:rPr lang="fr-BE" sz="1200" dirty="0"/>
              <a:t> </a:t>
            </a:r>
          </a:p>
          <a:p>
            <a:r>
              <a:rPr lang="fr-BE" sz="1200" dirty="0"/>
              <a:t>369,95 EUR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3438" y="1857364"/>
            <a:ext cx="4041775" cy="1893888"/>
          </a:xfrm>
        </p:spPr>
        <p:txBody>
          <a:bodyPr anchor="t">
            <a:noAutofit/>
          </a:bodyPr>
          <a:lstStyle/>
          <a:p>
            <a:r>
              <a:rPr lang="fr-BE" sz="1200" dirty="0"/>
              <a:t>H0 - Référence 39235 Voie: H0    Epoque: III    </a:t>
            </a:r>
          </a:p>
          <a:p>
            <a:r>
              <a:rPr lang="fr-BE" sz="1200" dirty="0"/>
              <a:t> </a:t>
            </a:r>
            <a:br>
              <a:rPr lang="fr-BE" sz="1200" dirty="0"/>
            </a:br>
            <a:r>
              <a:rPr lang="fr-BE" sz="1200" dirty="0"/>
              <a:t>Modèle réel : Locomotive à vapeur pour trains voyageurs série 23 de la Deutsche </a:t>
            </a:r>
            <a:r>
              <a:rPr lang="fr-BE" sz="1200" dirty="0" err="1"/>
              <a:t>Bundesbahn</a:t>
            </a:r>
            <a:r>
              <a:rPr lang="fr-BE" sz="1200" dirty="0"/>
              <a:t> (DB), type 1"C1"h2. Construite à partir de 1950. Etat de service vers 1959. Version noire des brides de fixation de la chaudière.</a:t>
            </a:r>
          </a:p>
          <a:p>
            <a:r>
              <a:rPr lang="fr-BE" sz="1200" dirty="0"/>
              <a:t> </a:t>
            </a:r>
          </a:p>
          <a:p>
            <a:r>
              <a:rPr lang="fr-BE" sz="1200" dirty="0"/>
              <a:t>319,95 EUR</a:t>
            </a:r>
          </a:p>
          <a:p>
            <a:endParaRPr lang="fr-BE" sz="1200" dirty="0"/>
          </a:p>
        </p:txBody>
      </p:sp>
      <p:pic>
        <p:nvPicPr>
          <p:cNvPr id="10" name="Espace réservé du contenu 9" descr="3674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98489" y="4429440"/>
            <a:ext cx="4040188" cy="1569005"/>
          </a:xfrm>
        </p:spPr>
      </p:pic>
      <p:pic>
        <p:nvPicPr>
          <p:cNvPr id="8" name="Espace réservé du contenu 7" descr="3674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6314" y="4429132"/>
            <a:ext cx="4041775" cy="1569621"/>
          </a:xfrm>
        </p:spPr>
      </p:pic>
    </p:spTree>
  </p:cSld>
  <p:clrMapOvr>
    <a:masterClrMapping/>
  </p:clrMapOvr>
  <p:transition spd="med" advTm="1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Locomotive tender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1785926"/>
            <a:ext cx="4140230" cy="1800000"/>
          </a:xfrm>
        </p:spPr>
        <p:txBody>
          <a:bodyPr anchor="t">
            <a:noAutofit/>
          </a:bodyPr>
          <a:lstStyle/>
          <a:p>
            <a:r>
              <a:rPr lang="fr-BE" sz="1200" dirty="0" smtClean="0"/>
              <a:t>H0 </a:t>
            </a:r>
            <a:r>
              <a:rPr lang="fr-BE" sz="1200" dirty="0"/>
              <a:t>- Référence 36742 Voie: H0    Epoque: III   </a:t>
            </a:r>
          </a:p>
          <a:p>
            <a:r>
              <a:rPr lang="fr-BE" sz="1400" dirty="0"/>
              <a:t/>
            </a:r>
            <a:br>
              <a:rPr lang="fr-BE" sz="1400" dirty="0"/>
            </a:br>
            <a:r>
              <a:rPr lang="fr-BE" sz="1200" dirty="0"/>
              <a:t>Modèle réel : Série 130TB de la SNCF, ancienne série T 12 des chemins de fer royaux prussiens (K.P.E.V.).</a:t>
            </a:r>
          </a:p>
          <a:p>
            <a:r>
              <a:rPr lang="fr-BE" sz="1200" dirty="0"/>
              <a:t> </a:t>
            </a:r>
          </a:p>
          <a:p>
            <a:r>
              <a:rPr lang="fr-BE" sz="1200" dirty="0"/>
              <a:t>99,95 </a:t>
            </a:r>
            <a:r>
              <a:rPr lang="fr-BE" sz="1200" dirty="0" smtClean="0"/>
              <a:t>EUR</a:t>
            </a:r>
            <a:endParaRPr lang="fr-BE" sz="12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5025" y="1785926"/>
            <a:ext cx="4041775" cy="1751012"/>
          </a:xfrm>
        </p:spPr>
        <p:txBody>
          <a:bodyPr anchor="t">
            <a:noAutofit/>
          </a:bodyPr>
          <a:lstStyle/>
          <a:p>
            <a:r>
              <a:rPr lang="fr-BE" sz="1200" dirty="0" smtClean="0"/>
              <a:t>H0 </a:t>
            </a:r>
            <a:r>
              <a:rPr lang="fr-BE" sz="1200" dirty="0"/>
              <a:t>- Référence 36743 Voie: H0    Epoque: III   </a:t>
            </a:r>
          </a:p>
          <a:p>
            <a:r>
              <a:rPr lang="fr-BE" sz="1200" dirty="0"/>
              <a:t/>
            </a:r>
            <a:br>
              <a:rPr lang="fr-BE" sz="1200" dirty="0"/>
            </a:br>
            <a:r>
              <a:rPr lang="fr-BE" sz="1200" dirty="0"/>
              <a:t>Modèle réel : Locomotive tender série 96 de la société nationale des chemins de fer belges (SNCB), ancienne série T 12 des chemins de fer royaux prussiens (K.P.E.V.).</a:t>
            </a:r>
          </a:p>
          <a:p>
            <a:r>
              <a:rPr lang="fr-BE" sz="1200" dirty="0"/>
              <a:t> </a:t>
            </a:r>
          </a:p>
          <a:p>
            <a:r>
              <a:rPr lang="fr-BE" sz="1200" dirty="0"/>
              <a:t>99,95 </a:t>
            </a:r>
            <a:r>
              <a:rPr lang="fr-BE" sz="1200" dirty="0" smtClean="0"/>
              <a:t>EUR</a:t>
            </a:r>
            <a:endParaRPr lang="fr-BE" sz="1200" dirty="0"/>
          </a:p>
        </p:txBody>
      </p:sp>
      <p:pic>
        <p:nvPicPr>
          <p:cNvPr id="10" name="Espace réservé du contenu 9" descr="3674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98489" y="4000812"/>
            <a:ext cx="4040188" cy="1569005"/>
          </a:xfrm>
        </p:spPr>
      </p:pic>
      <p:pic>
        <p:nvPicPr>
          <p:cNvPr id="8" name="Espace réservé du contenu 7" descr="3674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6314" y="4000504"/>
            <a:ext cx="4041775" cy="1569621"/>
          </a:xfrm>
        </p:spPr>
      </p:pic>
    </p:spTree>
  </p:cSld>
  <p:clrMapOvr>
    <a:masterClrMapping/>
  </p:clrMapOvr>
  <p:transition spd="med" advTm="10000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/>
              <a:t>Locomotive à </a:t>
            </a:r>
            <a:r>
              <a:rPr lang="fr-BE" b="1" dirty="0" smtClean="0"/>
              <a:t>vapeur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034" y="1785926"/>
            <a:ext cx="8258204" cy="2000264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37097 Voie: H0    Epoque: III    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endParaRPr lang="fr-BE" sz="1400" dirty="0" smtClean="0"/>
          </a:p>
          <a:p>
            <a:r>
              <a:rPr lang="fr-BE" sz="1400" dirty="0" smtClean="0"/>
              <a:t>Modèle </a:t>
            </a:r>
            <a:r>
              <a:rPr lang="fr-BE" sz="1400" dirty="0"/>
              <a:t>réel : Locomotive tender lourde série 85 de la Deutsche </a:t>
            </a:r>
            <a:r>
              <a:rPr lang="fr-BE" sz="1400" dirty="0" err="1"/>
              <a:t>Bundesbahn</a:t>
            </a:r>
            <a:r>
              <a:rPr lang="fr-BE" sz="1400" dirty="0"/>
              <a:t> (DB). Version avec écrans pare-fumée Witte et marque de propriété "Deutsche </a:t>
            </a:r>
            <a:r>
              <a:rPr lang="fr-BE" sz="1400" dirty="0" err="1"/>
              <a:t>Bundesbahn</a:t>
            </a:r>
            <a:r>
              <a:rPr lang="fr-BE" sz="1400" dirty="0"/>
              <a:t>" en toutes lettres. Etat d'exploitation vers 1959/1960.</a:t>
            </a:r>
          </a:p>
          <a:p>
            <a:r>
              <a:rPr lang="fr-BE" sz="1400" dirty="0"/>
              <a:t> </a:t>
            </a:r>
          </a:p>
          <a:p>
            <a:r>
              <a:rPr lang="fr-BE" sz="1400" dirty="0"/>
              <a:t>319,95 EUR</a:t>
            </a:r>
          </a:p>
          <a:p>
            <a:endParaRPr lang="fr-BE" sz="1400" dirty="0"/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14346" y="4214817"/>
            <a:ext cx="4905375" cy="1905000"/>
          </a:xfrm>
        </p:spPr>
      </p:pic>
    </p:spTree>
  </p:cSld>
  <p:clrMapOvr>
    <a:masterClrMapping/>
  </p:clrMapOvr>
  <p:transition spd="med" advTm="8000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Locomotive pour trains rapides avec tender </a:t>
            </a:r>
            <a:r>
              <a:rPr lang="fr-BE" b="1" dirty="0" smtClean="0"/>
              <a:t>séparé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1"/>
            <a:ext cx="4040188" cy="1751013"/>
          </a:xfrm>
        </p:spPr>
        <p:txBody>
          <a:bodyPr anchor="t">
            <a:noAutofit/>
          </a:bodyPr>
          <a:lstStyle/>
          <a:p>
            <a:r>
              <a:rPr lang="fr-BE" sz="1200" dirty="0"/>
              <a:t>H0 - Référence 37193 Voie: H0    Epoque: II    </a:t>
            </a:r>
          </a:p>
          <a:p>
            <a:r>
              <a:rPr lang="fr-BE" sz="1200" dirty="0"/>
              <a:t> </a:t>
            </a:r>
            <a:r>
              <a:rPr lang="fr-BE" sz="1400" dirty="0"/>
              <a:t/>
            </a:r>
            <a:br>
              <a:rPr lang="fr-BE" sz="1400" dirty="0"/>
            </a:br>
            <a:endParaRPr lang="fr-BE" sz="1400" dirty="0" smtClean="0"/>
          </a:p>
          <a:p>
            <a:endParaRPr lang="fr-BE" sz="1400" dirty="0" smtClean="0"/>
          </a:p>
          <a:p>
            <a:r>
              <a:rPr lang="fr-BE" sz="1200" dirty="0" smtClean="0"/>
              <a:t>Modèle </a:t>
            </a:r>
            <a:r>
              <a:rPr lang="fr-BE" sz="1200" dirty="0"/>
              <a:t>réel : Série 17.0 de la Deutsche </a:t>
            </a:r>
            <a:r>
              <a:rPr lang="fr-BE" sz="1200" dirty="0" err="1"/>
              <a:t>Reichsbahn</a:t>
            </a:r>
            <a:r>
              <a:rPr lang="fr-BE" sz="1200" dirty="0"/>
              <a:t>-</a:t>
            </a:r>
            <a:r>
              <a:rPr lang="fr-BE" sz="1200" dirty="0" err="1"/>
              <a:t>Gesellschaft</a:t>
            </a:r>
            <a:r>
              <a:rPr lang="fr-BE" sz="1200" dirty="0"/>
              <a:t> (DRG). Ancienne S 10 prussienne.</a:t>
            </a:r>
          </a:p>
          <a:p>
            <a:r>
              <a:rPr lang="fr-BE" sz="1200" dirty="0"/>
              <a:t> </a:t>
            </a:r>
          </a:p>
          <a:p>
            <a:r>
              <a:rPr lang="fr-BE" sz="1200" dirty="0"/>
              <a:t>399,95 EUR</a:t>
            </a:r>
            <a:endParaRPr lang="fr-BE" sz="1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1965326"/>
          </a:xfrm>
        </p:spPr>
        <p:txBody>
          <a:bodyPr anchor="t">
            <a:noAutofit/>
          </a:bodyPr>
          <a:lstStyle/>
          <a:p>
            <a:r>
              <a:rPr lang="fr-BE" sz="1200" dirty="0"/>
              <a:t>H0 - Référence 39012 Voie: H0    Epoque: IV </a:t>
            </a:r>
            <a:r>
              <a:rPr lang="fr-BE" sz="1400" dirty="0"/>
              <a:t>   </a:t>
            </a:r>
          </a:p>
          <a:p>
            <a:r>
              <a:rPr lang="fr-BE" sz="1400" dirty="0"/>
              <a:t/>
            </a:r>
            <a:br>
              <a:rPr lang="fr-BE" sz="1400" dirty="0"/>
            </a:br>
            <a:endParaRPr lang="fr-BE" sz="1400" dirty="0" smtClean="0"/>
          </a:p>
          <a:p>
            <a:endParaRPr lang="fr-BE" sz="1400" dirty="0" smtClean="0"/>
          </a:p>
          <a:p>
            <a:r>
              <a:rPr lang="fr-BE" sz="1200" dirty="0" smtClean="0"/>
              <a:t>Modèle </a:t>
            </a:r>
            <a:r>
              <a:rPr lang="fr-BE" sz="1200" dirty="0"/>
              <a:t>réel : Locomotive à vapeur pour trains rapides série 001 de la Deutsche </a:t>
            </a:r>
            <a:r>
              <a:rPr lang="fr-BE" sz="1200" dirty="0" err="1"/>
              <a:t>Bundesbahn</a:t>
            </a:r>
            <a:r>
              <a:rPr lang="fr-BE" sz="1200" dirty="0"/>
              <a:t> (DB). État d'exploitation vers 1969 avec écrans pare-fumée Witte.</a:t>
            </a:r>
            <a:br>
              <a:rPr lang="fr-BE" sz="1200" dirty="0"/>
            </a:br>
            <a:endParaRPr lang="fr-BE" sz="1200" dirty="0"/>
          </a:p>
          <a:p>
            <a:r>
              <a:rPr lang="fr-BE" sz="1200" dirty="0"/>
              <a:t>399,95 EUR</a:t>
            </a:r>
          </a:p>
          <a:p>
            <a:endParaRPr lang="fr-BE" sz="1200" dirty="0"/>
          </a:p>
        </p:txBody>
      </p:sp>
      <p:pic>
        <p:nvPicPr>
          <p:cNvPr id="10" name="Espace réservé du contenu 9" descr="3674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929374"/>
            <a:ext cx="4040188" cy="1569005"/>
          </a:xfrm>
        </p:spPr>
      </p:pic>
      <p:pic>
        <p:nvPicPr>
          <p:cNvPr id="8" name="Espace réservé du contenu 7" descr="3674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3929066"/>
            <a:ext cx="4041775" cy="1569621"/>
          </a:xfrm>
        </p:spPr>
      </p:pic>
    </p:spTree>
  </p:cSld>
  <p:clrMapOvr>
    <a:masterClrMapping/>
  </p:clrMapOvr>
  <p:transition spd="med" advTm="12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Locomotive à tender séparé pour trains </a:t>
            </a:r>
            <a:r>
              <a:rPr lang="fr-BE" b="1" dirty="0" smtClean="0"/>
              <a:t>voyageurs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2000240"/>
            <a:ext cx="8258204" cy="1785950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39390 Voie: H0    Epoque: III    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r>
              <a:rPr lang="fr-BE" sz="1400" dirty="0"/>
              <a:t>Modèle réel : Locomotive à vapeur pour trains voyageurs, série 39.0-2 de la Deutsche </a:t>
            </a:r>
            <a:r>
              <a:rPr lang="fr-BE" sz="1400" dirty="0" err="1"/>
              <a:t>Bundesbahn</a:t>
            </a:r>
            <a:r>
              <a:rPr lang="fr-BE" sz="1400" dirty="0"/>
              <a:t> (DB), type 1’D1’h3. Construite à partir de 1922 en tant que série P 10 des chemins de fer d'État de Prusse. État d'exploitation vers 1964. Affectation : trains voyageurs, trains rapides et directs légers.</a:t>
            </a:r>
          </a:p>
          <a:p>
            <a:r>
              <a:rPr lang="fr-BE" sz="1400" dirty="0"/>
              <a:t> </a:t>
            </a:r>
          </a:p>
          <a:p>
            <a:r>
              <a:rPr lang="fr-BE" sz="1400" dirty="0"/>
              <a:t>399,95 EUR</a:t>
            </a:r>
          </a:p>
          <a:p>
            <a:endParaRPr lang="fr-BE" sz="1400" dirty="0"/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42908" y="4286255"/>
            <a:ext cx="4905375" cy="1905000"/>
          </a:xfrm>
        </p:spPr>
      </p:pic>
    </p:spTree>
  </p:cSld>
  <p:clrMapOvr>
    <a:masterClrMapping/>
  </p:clrMapOvr>
  <p:transition spd="med" advTm="8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Train voyageurs pour lignes secondaires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2571744"/>
            <a:ext cx="8258204" cy="1714512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26555 Voie: H0    Epoque: III    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r>
              <a:rPr lang="fr-BE" sz="1400" dirty="0"/>
              <a:t>Modèle réel : Train voyageurs pour lignes secondaires dans l'état de service datant du début de l'époque III, vers 1955. Le train est composé de : 1 locomotive vapeur à tender série 89.70-75 (ancienne T3 prussienne), 1 fourgon postal/à bagages type PwPost4i, 1 voiture voyageurs 2nde/3e classe BC4i, 1 voiture voyageurs avec charges 3e classe type C4itr et 1 voiture voyageurs 3e classe C4i de la Deutsche </a:t>
            </a:r>
            <a:r>
              <a:rPr lang="fr-BE" sz="1400" dirty="0" err="1"/>
              <a:t>Bundesbahn</a:t>
            </a:r>
            <a:r>
              <a:rPr lang="fr-BE" sz="1400" dirty="0"/>
              <a:t> (DB).</a:t>
            </a:r>
          </a:p>
          <a:p>
            <a:r>
              <a:rPr lang="fr-BE" sz="1400" dirty="0"/>
              <a:t> </a:t>
            </a:r>
          </a:p>
          <a:p>
            <a:r>
              <a:rPr lang="fr-BE" sz="1400" dirty="0"/>
              <a:t>359,95 EUR</a:t>
            </a:r>
          </a:p>
          <a:p>
            <a:endParaRPr lang="fr-BE" sz="1400" dirty="0"/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1470" y="4500569"/>
            <a:ext cx="4905375" cy="1905000"/>
          </a:xfrm>
        </p:spPr>
      </p:pic>
    </p:spTree>
  </p:cSld>
  <p:clrMapOvr>
    <a:masterClrMapping/>
  </p:clrMapOvr>
  <p:transition spd="slow" advTm="15000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Train rapide wurtembergeois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2571744"/>
            <a:ext cx="8258204" cy="1714512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26556 Voie: H0    Epoque: I    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endParaRPr lang="fr-BE" sz="1400" dirty="0" smtClean="0"/>
          </a:p>
          <a:p>
            <a:r>
              <a:rPr lang="fr-BE" sz="1400" dirty="0" smtClean="0"/>
              <a:t>Modèle </a:t>
            </a:r>
            <a:r>
              <a:rPr lang="fr-BE" sz="1400" dirty="0"/>
              <a:t>réel : Train rapide des chemins de fer royaux wurtembergeois (K.W.</a:t>
            </a:r>
            <a:r>
              <a:rPr lang="fr-BE" sz="1400" dirty="0" err="1"/>
              <a:t>St.E.</a:t>
            </a:r>
            <a:r>
              <a:rPr lang="fr-BE" sz="1400" dirty="0"/>
              <a:t>) vers 1919. Le train se compose de : 1 locomotive à vapeur pour trains rapides série C en livrée bleu pigeon, 1 voiture voyageurs 2nde/3e classe, 1 wagon plat </a:t>
            </a:r>
            <a:r>
              <a:rPr lang="fr-BE" sz="1400" dirty="0" err="1"/>
              <a:t>BCCi</a:t>
            </a:r>
            <a:r>
              <a:rPr lang="fr-BE" sz="1400" dirty="0"/>
              <a:t>, 1 voiture voyageurs 3e classe, 1 wagon plat Cci, 1 voiture voyageurs 3e classe, 1 wagon plat Cci, 1 voiture voyageurs 4e classe, 1 wagon plat C4, 1 fourgon à bagages </a:t>
            </a:r>
            <a:r>
              <a:rPr lang="fr-BE" sz="1400" dirty="0" err="1"/>
              <a:t>Gep</a:t>
            </a:r>
            <a:r>
              <a:rPr lang="fr-BE" sz="1400" dirty="0"/>
              <a:t>, avec compartiment de service et compartiment pour chiens et 1 fourgon postal P.</a:t>
            </a:r>
          </a:p>
          <a:p>
            <a:r>
              <a:rPr lang="fr-BE" sz="1400" dirty="0"/>
              <a:t> </a:t>
            </a:r>
          </a:p>
          <a:p>
            <a:r>
              <a:rPr lang="fr-BE" sz="1400" dirty="0"/>
              <a:t>679,95 EUR</a:t>
            </a:r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42908" y="4357693"/>
            <a:ext cx="4905375" cy="1905000"/>
          </a:xfrm>
        </p:spPr>
      </p:pic>
    </p:spTree>
  </p:cSld>
  <p:clrMapOvr>
    <a:masterClrMapping/>
  </p:clrMapOvr>
  <p:transition spd="slow" advTm="10000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/>
              <a:t>Locomotive tender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8258204" cy="1571636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36741 Voie: H0    Epoque: I    </a:t>
            </a:r>
          </a:p>
          <a:p>
            <a:r>
              <a:rPr lang="fr-BE" sz="1400" dirty="0"/>
              <a:t> </a:t>
            </a:r>
            <a:br>
              <a:rPr lang="fr-BE" sz="1400" dirty="0"/>
            </a:br>
            <a:r>
              <a:rPr lang="fr-BE" sz="1400" dirty="0"/>
              <a:t>Modèle réel : Série T 12 des chemins de fer royaux prussiens (K.P.E.V.).</a:t>
            </a:r>
            <a:br>
              <a:rPr lang="fr-BE" sz="1400" dirty="0"/>
            </a:br>
            <a:endParaRPr lang="fr-BE" sz="1400" dirty="0"/>
          </a:p>
          <a:p>
            <a:r>
              <a:rPr lang="fr-BE" sz="1400" dirty="0"/>
              <a:t>99,95 EUR</a:t>
            </a:r>
          </a:p>
          <a:p>
            <a:endParaRPr lang="fr-BE" sz="1400" dirty="0"/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42908" y="3714751"/>
            <a:ext cx="4905375" cy="1905000"/>
          </a:xfrm>
        </p:spPr>
      </p:pic>
    </p:spTree>
  </p:cSld>
  <p:clrMapOvr>
    <a:masterClrMapping/>
  </p:clrMapOvr>
  <p:transition spd="slow" advTm="8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Locomotive à vapeur avec tender baignoire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258204" cy="1571636"/>
          </a:xfrm>
        </p:spPr>
        <p:txBody>
          <a:bodyPr>
            <a:noAutofit/>
          </a:bodyPr>
          <a:lstStyle/>
          <a:p>
            <a:r>
              <a:rPr lang="fr-BE" sz="1400" dirty="0"/>
              <a:t>H0 - Référence 37023 Voie: H0    Epoque: II    </a:t>
            </a:r>
          </a:p>
          <a:p>
            <a:endParaRPr lang="fr-BE" sz="1400" dirty="0" smtClean="0"/>
          </a:p>
          <a:p>
            <a:r>
              <a:rPr lang="fr-BE" sz="1400" dirty="0" smtClean="0"/>
              <a:t>Modèle </a:t>
            </a:r>
            <a:r>
              <a:rPr lang="fr-BE" sz="1400" dirty="0"/>
              <a:t>réel : Locomotive lourde pour trains marchandises d'après un plan de </a:t>
            </a:r>
            <a:r>
              <a:rPr lang="fr-BE" sz="1400" dirty="0" err="1"/>
              <a:t>Borsig</a:t>
            </a:r>
            <a:r>
              <a:rPr lang="fr-BE" sz="1400" dirty="0"/>
              <a:t> en 1943. Prévue comme série 53.0 de la Deutsche </a:t>
            </a:r>
            <a:r>
              <a:rPr lang="fr-BE" sz="1400" dirty="0" err="1"/>
              <a:t>Reichsbahn</a:t>
            </a:r>
            <a:r>
              <a:rPr lang="fr-BE" sz="1400" dirty="0"/>
              <a:t> (DRB). Plus grande construction allemande de locomotive à vapeur que la guerre empêcha de terminer</a:t>
            </a:r>
            <a:r>
              <a:rPr lang="fr-BE" sz="1400" dirty="0" smtClean="0"/>
              <a:t>.</a:t>
            </a:r>
          </a:p>
          <a:p>
            <a:r>
              <a:rPr lang="fr-BE" sz="1400" dirty="0"/>
              <a:t> </a:t>
            </a:r>
            <a:endParaRPr lang="fr-BE" sz="1400" dirty="0" smtClean="0"/>
          </a:p>
          <a:p>
            <a:r>
              <a:rPr lang="fr-BE" sz="1400" dirty="0" smtClean="0"/>
              <a:t>499,95 </a:t>
            </a:r>
            <a:r>
              <a:rPr lang="fr-BE" sz="1400" dirty="0"/>
              <a:t>EUR</a:t>
            </a:r>
          </a:p>
        </p:txBody>
      </p:sp>
      <p:pic>
        <p:nvPicPr>
          <p:cNvPr id="7" name="Espace réservé du contenu 6" descr="3709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3234" y="4175053"/>
            <a:ext cx="4905375" cy="1905000"/>
          </a:xfrm>
        </p:spPr>
      </p:pic>
    </p:spTree>
  </p:cSld>
  <p:clrMapOvr>
    <a:masterClrMapping/>
  </p:clrMapOvr>
  <p:transition spd="slow" advTm="10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267</TotalTime>
  <Words>183</Words>
  <Application>Microsoft Office PowerPoint</Application>
  <PresentationFormat>Affichage à l'écran (4:3)</PresentationFormat>
  <Paragraphs>89</Paragraphs>
  <Slides>14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Fonderie</vt:lpstr>
      <vt:lpstr>Marklin – Trains vapeur</vt:lpstr>
      <vt:lpstr>Locomotive tender</vt:lpstr>
      <vt:lpstr>Locomotive à vapeur</vt:lpstr>
      <vt:lpstr>Locomotive pour trains rapides avec tender séparé</vt:lpstr>
      <vt:lpstr>Locomotive à tender séparé pour trains voyageurs</vt:lpstr>
      <vt:lpstr>Train voyageurs pour lignes secondaires</vt:lpstr>
      <vt:lpstr>Train rapide wurtembergeois</vt:lpstr>
      <vt:lpstr>Locomotive tender</vt:lpstr>
      <vt:lpstr>Locomotive à vapeur avec tender baignoire</vt:lpstr>
      <vt:lpstr>Automotrice à vapeur</vt:lpstr>
      <vt:lpstr>Locomotive à tender séparé pour trains marchandises</vt:lpstr>
      <vt:lpstr>Locomotive à vapeur avec tender à cabine</vt:lpstr>
      <vt:lpstr>Locomotive à vapeur avec tender séparé</vt:lpstr>
      <vt:lpstr>Locomotive à tender séparé pour trains voyageurs</vt:lpstr>
    </vt:vector>
  </TitlesOfParts>
  <Company>IEPSCF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Marklin – Trains vapeur</dc:title>
  <dc:creator>PC</dc:creator>
  <cp:lastModifiedBy>PC</cp:lastModifiedBy>
  <cp:revision>24</cp:revision>
  <dcterms:created xsi:type="dcterms:W3CDTF">2009-12-29T11:08:54Z</dcterms:created>
  <dcterms:modified xsi:type="dcterms:W3CDTF">2009-12-29T15:45:28Z</dcterms:modified>
</cp:coreProperties>
</file>